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7"/>
  </p:notesMasterIdLst>
  <p:handoutMasterIdLst>
    <p:handoutMasterId r:id="rId38"/>
  </p:handoutMasterIdLst>
  <p:sldIdLst>
    <p:sldId id="256" r:id="rId2"/>
    <p:sldId id="326" r:id="rId3"/>
    <p:sldId id="359" r:id="rId4"/>
    <p:sldId id="351" r:id="rId5"/>
    <p:sldId id="331" r:id="rId6"/>
    <p:sldId id="360" r:id="rId7"/>
    <p:sldId id="366" r:id="rId8"/>
    <p:sldId id="365" r:id="rId9"/>
    <p:sldId id="361" r:id="rId10"/>
    <p:sldId id="367" r:id="rId11"/>
    <p:sldId id="368" r:id="rId12"/>
    <p:sldId id="369" r:id="rId13"/>
    <p:sldId id="370" r:id="rId14"/>
    <p:sldId id="383" r:id="rId15"/>
    <p:sldId id="371" r:id="rId16"/>
    <p:sldId id="384" r:id="rId17"/>
    <p:sldId id="385" r:id="rId18"/>
    <p:sldId id="386" r:id="rId19"/>
    <p:sldId id="362" r:id="rId20"/>
    <p:sldId id="372" r:id="rId21"/>
    <p:sldId id="373" r:id="rId22"/>
    <p:sldId id="374" r:id="rId23"/>
    <p:sldId id="375" r:id="rId24"/>
    <p:sldId id="376" r:id="rId25"/>
    <p:sldId id="377" r:id="rId26"/>
    <p:sldId id="387" r:id="rId27"/>
    <p:sldId id="378" r:id="rId28"/>
    <p:sldId id="379" r:id="rId29"/>
    <p:sldId id="380" r:id="rId30"/>
    <p:sldId id="381" r:id="rId31"/>
    <p:sldId id="382" r:id="rId32"/>
    <p:sldId id="363" r:id="rId33"/>
    <p:sldId id="344" r:id="rId34"/>
    <p:sldId id="388" r:id="rId35"/>
    <p:sldId id="26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020" autoAdjust="0"/>
  </p:normalViewPr>
  <p:slideViewPr>
    <p:cSldViewPr snapToGrid="0">
      <p:cViewPr varScale="1">
        <p:scale>
          <a:sx n="76" d="100"/>
          <a:sy n="76" d="100"/>
        </p:scale>
        <p:origin x="144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2/14/2023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987699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3260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92901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Pros:</a:t>
            </a:r>
          </a:p>
          <a:p>
            <a:pPr>
              <a:buFont typeface="Arial"/>
              <a:buChar char="•"/>
            </a:pPr>
            <a:r>
              <a:rPr lang="en-US"/>
              <a:t>Increased capacity: Stacking LSTM layers increases the capacity of the network and allows it to model more complex relationships in sequential data. This can lead to improved performance on tasks such as language modeling and speech recognition.</a:t>
            </a:r>
            <a:endParaRPr lang="en-US">
              <a:cs typeface="Calibri"/>
            </a:endParaRPr>
          </a:p>
          <a:p>
            <a:pPr>
              <a:buFont typeface="Arial"/>
              <a:buChar char="•"/>
            </a:pPr>
            <a:r>
              <a:rPr lang="en-US"/>
              <a:t>Hierarchical representation: The output from one layer can be used as the input to the next layer, allowing for a hierarchical representation of the data that can capture deeper relationships.</a:t>
            </a:r>
            <a:endParaRPr lang="en-US">
              <a:cs typeface="Calibri"/>
            </a:endParaRPr>
          </a:p>
          <a:p>
            <a:pPr>
              <a:buFont typeface="Arial"/>
              <a:buChar char="•"/>
            </a:pPr>
            <a:r>
              <a:rPr lang="en-US"/>
              <a:t>Improved generalization: Stacked LSTMs have been shown to have better generalization performance compared to single-layer LSTMs, meaning they are less likely to overfit to the training data.</a:t>
            </a:r>
            <a:endParaRPr lang="en-US">
              <a:cs typeface="Calibri"/>
            </a:endParaRPr>
          </a:p>
          <a:p>
            <a:pPr>
              <a:buFont typeface="Arial"/>
              <a:buChar char="•"/>
            </a:pPr>
            <a:r>
              <a:rPr lang="en-US"/>
              <a:t>Better capture of long-term dependencies: By stacking multiple layers of LSTM cells, Stacked LSTMs are better able to maintain information from long sequences, making them ideal for tasks where long-term dependencies are important.</a:t>
            </a:r>
            <a:endParaRPr lang="en-US">
              <a:cs typeface="Calibri"/>
            </a:endParaRPr>
          </a:p>
          <a:p>
            <a:pPr marL="171450" indent="-171450">
              <a:buFont typeface="Arial"/>
              <a:buChar char="•"/>
            </a:pPr>
            <a:endParaRPr lang="en-US"/>
          </a:p>
          <a:p>
            <a:r>
              <a:rPr lang="en-US"/>
              <a:t>Cons:</a:t>
            </a:r>
          </a:p>
          <a:p>
            <a:r>
              <a:rPr lang="en-US"/>
              <a:t>Disadvantages of Stacked LSTMs compared to traditional LSTMs:</a:t>
            </a:r>
            <a:endParaRPr lang="en-US">
              <a:cs typeface="Calibri" panose="020F0502020204030204"/>
            </a:endParaRPr>
          </a:p>
          <a:p>
            <a:pPr marL="171450" indent="-171450">
              <a:buFont typeface="Arial"/>
              <a:buChar char="•"/>
            </a:pPr>
            <a:r>
              <a:rPr lang="en-US"/>
              <a:t>Increased complexity: Stacked LSTMs are more complex than traditional LSTMs, making them more difficult to implement and debug.</a:t>
            </a:r>
            <a:endParaRPr lang="en-US">
              <a:cs typeface="Calibri"/>
            </a:endParaRPr>
          </a:p>
          <a:p>
            <a:pPr marL="171450" indent="-171450">
              <a:buFont typeface="Arial"/>
              <a:buChar char="•"/>
            </a:pPr>
            <a:r>
              <a:rPr lang="en-US"/>
              <a:t>Increased computational cost: Stacked LSTMs are more computationally expensive than traditional LSTMs, requiring more computational resources to train and run</a:t>
            </a:r>
            <a:endParaRPr lang="en-US">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93495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934959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Pros:</a:t>
            </a:r>
          </a:p>
          <a:p>
            <a:pPr>
              <a:buFont typeface="Arial"/>
              <a:buChar char="•"/>
            </a:pPr>
            <a:r>
              <a:rPr lang="en-US"/>
              <a:t>Increased capacity: Stacking LSTM layers increases the capacity of the network and allows it to model more complex relationships in sequential data. This can lead to improved performance on tasks such as language modeling and speech recognition.</a:t>
            </a:r>
          </a:p>
          <a:p>
            <a:pPr>
              <a:buFont typeface="Arial"/>
              <a:buChar char="•"/>
            </a:pPr>
            <a:r>
              <a:rPr lang="en-US"/>
              <a:t>Hierarchical representation: The output from one layer can be used as the input to the next layer, allowing for a hierarchical representation of the data that can capture deeper relationships.</a:t>
            </a:r>
          </a:p>
          <a:p>
            <a:pPr>
              <a:buFont typeface="Arial"/>
              <a:buChar char="•"/>
            </a:pPr>
            <a:r>
              <a:rPr lang="en-US"/>
              <a:t>Improved generalization: Stacked LSTMs have been shown to have better generalization performance compared to single-layer LSTMs, meaning they are less likely to overfit to the training data.</a:t>
            </a:r>
          </a:p>
          <a:p>
            <a:pPr>
              <a:buFont typeface="Arial"/>
              <a:buChar char="•"/>
            </a:pPr>
            <a:r>
              <a:rPr lang="en-US"/>
              <a:t>Better capture of long-term dependencies: By stacking multiple layers of LSTM cells, Stacked LSTMs are better able to maintain information from long sequences, making them ideal for tasks where long-term dependencies are important.</a:t>
            </a:r>
          </a:p>
          <a:p>
            <a:pPr marL="171450" indent="-171450">
              <a:buFont typeface="Arial"/>
              <a:buChar char="•"/>
            </a:pPr>
            <a:endParaRPr lang="en-US">
              <a:cs typeface="Calibri"/>
            </a:endParaRPr>
          </a:p>
          <a:p>
            <a:r>
              <a:rPr lang="en-US"/>
              <a:t>Cons:</a:t>
            </a:r>
            <a:endParaRPr lang="en-US">
              <a:cs typeface="Calibri"/>
            </a:endParaRPr>
          </a:p>
          <a:p>
            <a:pPr marL="171450" indent="-171450">
              <a:buFont typeface="Arial"/>
              <a:buChar char="•"/>
            </a:pPr>
            <a:r>
              <a:rPr lang="en-US"/>
              <a:t>Computationally expensive: Stacked LSTMs can be computationally expensive, making training large models difficult and time-consuming.</a:t>
            </a:r>
          </a:p>
          <a:p>
            <a:pPr marL="171450" indent="-171450">
              <a:buFont typeface="Arial"/>
              <a:buChar char="•"/>
            </a:pPr>
            <a:r>
              <a:rPr lang="en-US"/>
              <a:t>Hyperparameter tuning: Stacked LSTMs have many hyperparameters that need to be carefully tuned in order to achieve good performance, which can be a challenge for inexperienced users.</a:t>
            </a:r>
          </a:p>
          <a:p>
            <a:pPr marL="171450" indent="-171450">
              <a:buFont typeface="Arial"/>
              <a:buChar char="•"/>
            </a:pPr>
            <a:r>
              <a:rPr lang="en-US"/>
              <a:t>Overfitting: Stacked LSTMs have a higher capacity than single-layer LSTMs, which can lead to overfitting if not properly regularized.</a:t>
            </a:r>
          </a:p>
          <a:p>
            <a:pPr marL="171450" indent="-171450">
              <a:buFont typeface="Arial"/>
              <a:buChar char="•"/>
            </a:pPr>
            <a:r>
              <a:rPr lang="en-US"/>
              <a:t>Increased complexity: Stacked LSTMs are more complex than single-layer LSTMs, making it harder for new users to get started with the model.</a:t>
            </a:r>
          </a:p>
          <a:p>
            <a:endParaRPr lang="en-US" b="1">
              <a:cs typeface="Calibri"/>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3811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Pros:</a:t>
            </a:r>
          </a:p>
          <a:p>
            <a:pPr>
              <a:buFont typeface="Arial"/>
              <a:buChar char="•"/>
            </a:pPr>
            <a:r>
              <a:rPr lang="en-US"/>
              <a:t>Increased capacity: Stacking LSTM layers increases the capacity of the network and allows it to model more complex relationships in sequential data. This can lead to improved performance on tasks such as language modeling and speech recognition.</a:t>
            </a:r>
          </a:p>
          <a:p>
            <a:pPr>
              <a:buFont typeface="Arial"/>
              <a:buChar char="•"/>
            </a:pPr>
            <a:r>
              <a:rPr lang="en-US"/>
              <a:t>Hierarchical representation: The output from one layer can be used as the input to the next layer, allowing for a hierarchical representation of the data that can capture deeper relationships.</a:t>
            </a:r>
          </a:p>
          <a:p>
            <a:pPr>
              <a:buFont typeface="Arial"/>
              <a:buChar char="•"/>
            </a:pPr>
            <a:r>
              <a:rPr lang="en-US"/>
              <a:t>Improved generalization: Stacked LSTMs have been shown to have better generalization performance compared to single-layer LSTMs, meaning they are less likely to overfit to the training data.</a:t>
            </a:r>
          </a:p>
          <a:p>
            <a:pPr>
              <a:buFont typeface="Arial"/>
              <a:buChar char="•"/>
            </a:pPr>
            <a:r>
              <a:rPr lang="en-US"/>
              <a:t>Better capture of long-term dependencies: By stacking multiple layers of LSTM cells, Stacked LSTMs are better able to maintain information from long sequences, making them ideal for tasks where long-term dependencies are important.</a:t>
            </a:r>
          </a:p>
          <a:p>
            <a:pPr marL="171450" indent="-171450">
              <a:buFont typeface="Arial"/>
              <a:buChar char="•"/>
            </a:pPr>
            <a:endParaRPr lang="en-US">
              <a:cs typeface="Calibri"/>
            </a:endParaRPr>
          </a:p>
          <a:p>
            <a:r>
              <a:rPr lang="en-US"/>
              <a:t>Cons:</a:t>
            </a:r>
            <a:endParaRPr lang="en-US">
              <a:cs typeface="Calibri"/>
            </a:endParaRPr>
          </a:p>
          <a:p>
            <a:pPr marL="171450" indent="-171450">
              <a:buFont typeface="Arial"/>
              <a:buChar char="•"/>
            </a:pPr>
            <a:r>
              <a:rPr lang="en-US"/>
              <a:t>Computationally expensive: Stacked LSTMs can be computationally expensive, making training large models difficult and time-consuming.</a:t>
            </a:r>
          </a:p>
          <a:p>
            <a:pPr marL="171450" indent="-171450">
              <a:buFont typeface="Arial"/>
              <a:buChar char="•"/>
            </a:pPr>
            <a:r>
              <a:rPr lang="en-US"/>
              <a:t>Hyperparameter tuning: Stacked LSTMs have many hyperparameters that need to be carefully tuned in order to achieve good performance, which can be a challenge for inexperienced users.</a:t>
            </a:r>
          </a:p>
          <a:p>
            <a:pPr marL="171450" indent="-171450">
              <a:buFont typeface="Arial"/>
              <a:buChar char="•"/>
            </a:pPr>
            <a:r>
              <a:rPr lang="en-US"/>
              <a:t>Overfitting: Stacked LSTMs have a higher capacity than single-layer LSTMs, which can lead to overfitting if not properly regularized.</a:t>
            </a:r>
          </a:p>
          <a:p>
            <a:pPr marL="171450" indent="-171450">
              <a:buFont typeface="Arial"/>
              <a:buChar char="•"/>
            </a:pPr>
            <a:r>
              <a:rPr lang="en-US"/>
              <a:t>Increased complexity: Stacked LSTMs are more complex than single-layer LSTMs, making it harder for new users to get started with the model.</a:t>
            </a:r>
          </a:p>
          <a:p>
            <a:endParaRPr lang="en-US" b="1">
              <a:cs typeface="Calibri"/>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96106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http://www.careourearth.com/wp-content/uploads/2018/02/Real-time-AQI-Visual-Map_Berkeley.jpg</a:t>
            </a:r>
          </a:p>
          <a:p>
            <a:r>
              <a:rPr lang="en-US"/>
              <a:t>https://www.iqair.com/world-air-quality-ranking</a:t>
            </a:r>
          </a:p>
          <a:p>
            <a:r>
              <a:rPr lang="en-US"/>
              <a:t>https://www.weforum.org/agenda/2016/10/air-pollution-facts/</a:t>
            </a:r>
          </a:p>
          <a:p>
            <a:r>
              <a:rPr lang="en-US"/>
              <a:t>https://www.iqair.com/world-most-polluted-cities/world-air-quality-report-2021-en.pdf</a:t>
            </a:r>
          </a:p>
          <a:p>
            <a:r>
              <a:rPr lang="en-US"/>
              <a:t>https://www.careourearth.com/real-time-air-quality-index-visual-map-excellent/</a:t>
            </a:r>
          </a:p>
          <a:p>
            <a:r>
              <a:rPr lang="en-US"/>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45874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680098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24522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5478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400122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94590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008723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911041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1343836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6651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08077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1790413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604332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147752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147503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585167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431554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230047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63982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48135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7369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9571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672149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2/14/2023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7.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pateljay731/panama-electricity-load-forecastin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a:t>Supervisors:		Assoc. Prof. </a:t>
            </a:r>
            <a:r>
              <a:rPr lang="en-US" sz="2000" b="1" dirty="0" err="1"/>
              <a:t>Nguyễn</a:t>
            </a:r>
            <a:r>
              <a:rPr lang="en-US" sz="2000" b="1" dirty="0"/>
              <a:t> </a:t>
            </a:r>
            <a:r>
              <a:rPr lang="en-US" sz="2000" b="1" dirty="0" err="1"/>
              <a:t>Thị</a:t>
            </a:r>
            <a:r>
              <a:rPr lang="en-US" sz="2000" b="1" dirty="0"/>
              <a:t> Kim Anh</a:t>
            </a:r>
          </a:p>
          <a:p>
            <a:pPr algn="l"/>
            <a:r>
              <a:rPr lang="en-US" sz="2000" b="1" dirty="0"/>
              <a:t>			Prof.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a:t>Students:</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Đức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68246" y="1778978"/>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a:latin typeface="Arial" panose="020B0604020202020204" pitchFamily="34" charset="0"/>
                <a:cs typeface="Arial" panose="020B0604020202020204" pitchFamily="34" charset="0"/>
              </a:rPr>
              <a:t>Panama Electricity Load Forecasting</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a:solidFill>
                  <a:schemeClr val="tx1"/>
                </a:solidFill>
                <a:latin typeface="Arial" panose="020B0604020202020204" pitchFamily="34" charset="0"/>
                <a:cs typeface="Arial" panose="020B0604020202020204" pitchFamily="34" charset="0"/>
              </a:rPr>
              <a:t>Group 8</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Vector autoregression (VAR)</a:t>
            </a:r>
          </a:p>
        </p:txBody>
      </p:sp>
      <p:sp>
        <p:nvSpPr>
          <p:cNvPr id="5" name="TextBox 4">
            <a:extLst>
              <a:ext uri="{FF2B5EF4-FFF2-40B4-BE49-F238E27FC236}">
                <a16:creationId xmlns:a16="http://schemas.microsoft.com/office/drawing/2014/main" id="{EB1DE946-8DDB-7B81-769E-E822DDE980DA}"/>
              </a:ext>
            </a:extLst>
          </p:cNvPr>
          <p:cNvSpPr txBox="1"/>
          <p:nvPr/>
        </p:nvSpPr>
        <p:spPr>
          <a:xfrm>
            <a:off x="538223" y="819838"/>
            <a:ext cx="8002876" cy="3728649"/>
          </a:xfrm>
          <a:prstGeom prst="rect">
            <a:avLst/>
          </a:prstGeom>
          <a:noFill/>
        </p:spPr>
        <p:txBody>
          <a:bodyPr wrap="square" lIns="91440" tIns="45720" rIns="91440" bIns="45720" rtlCol="0" anchor="t">
            <a:spAutoFit/>
          </a:bodyPr>
          <a:lstStyle/>
          <a:p>
            <a:pPr marL="342900" indent="-342900" algn="just">
              <a:lnSpc>
                <a:spcPct val="150000"/>
              </a:lnSpc>
              <a:buFont typeface="Wingdings"/>
              <a:buChar char="v"/>
            </a:pPr>
            <a:r>
              <a:rPr lang="en-US" sz="2000" dirty="0">
                <a:ea typeface="+mn-lt"/>
                <a:cs typeface="+mn-lt"/>
              </a:rPr>
              <a:t>A statistical model for multivariate time series analysis</a:t>
            </a:r>
            <a:endParaRPr lang="en-US" dirty="0">
              <a:ea typeface="+mn-lt"/>
              <a:cs typeface="+mn-lt"/>
            </a:endParaRPr>
          </a:p>
          <a:p>
            <a:pPr marL="342900" indent="-342900" algn="just">
              <a:lnSpc>
                <a:spcPct val="150000"/>
              </a:lnSpc>
              <a:buFont typeface="Wingdings"/>
              <a:buChar char="v"/>
            </a:pPr>
            <a:r>
              <a:rPr lang="en-US" sz="2000" dirty="0">
                <a:ea typeface="+mn-lt"/>
                <a:cs typeface="+mn-lt"/>
              </a:rPr>
              <a:t>Models relationships between variables over time</a:t>
            </a:r>
            <a:endParaRPr lang="en-US" dirty="0">
              <a:ea typeface="+mn-lt"/>
              <a:cs typeface="+mn-lt"/>
            </a:endParaRPr>
          </a:p>
          <a:p>
            <a:pPr marL="342900" indent="-342900" algn="just">
              <a:lnSpc>
                <a:spcPct val="150000"/>
              </a:lnSpc>
              <a:buFont typeface="Wingdings"/>
              <a:buChar char="v"/>
            </a:pPr>
            <a:r>
              <a:rPr lang="en-US" sz="2000" dirty="0">
                <a:ea typeface="+mn-lt"/>
                <a:cs typeface="+mn-lt"/>
              </a:rPr>
              <a:t>Forecasts future values by capturing complex relationships</a:t>
            </a:r>
            <a:endParaRPr lang="en-US" dirty="0">
              <a:ea typeface="+mn-lt"/>
              <a:cs typeface="+mn-lt"/>
            </a:endParaRPr>
          </a:p>
          <a:p>
            <a:pPr marL="342900" indent="-342900" algn="just">
              <a:lnSpc>
                <a:spcPct val="150000"/>
              </a:lnSpc>
              <a:buFont typeface="Wingdings"/>
              <a:buChar char="v"/>
            </a:pPr>
            <a:r>
              <a:rPr lang="en-US" sz="2000" dirty="0">
                <a:ea typeface="+mn-lt"/>
                <a:cs typeface="+mn-lt"/>
              </a:rPr>
              <a:t>Can be applied to multiple types of data</a:t>
            </a:r>
            <a:endParaRPr lang="en-US" dirty="0">
              <a:ea typeface="+mn-lt"/>
              <a:cs typeface="+mn-lt"/>
            </a:endParaRPr>
          </a:p>
          <a:p>
            <a:pPr marL="342900" indent="-342900" algn="just">
              <a:lnSpc>
                <a:spcPct val="150000"/>
              </a:lnSpc>
              <a:buFont typeface="Wingdings"/>
              <a:buChar char="v"/>
            </a:pPr>
            <a:r>
              <a:rPr lang="en-US" sz="2000" dirty="0">
                <a:ea typeface="+mn-lt"/>
                <a:cs typeface="+mn-lt"/>
              </a:rPr>
              <a:t>Pros: captures complex relationships, versatile</a:t>
            </a:r>
            <a:endParaRPr lang="en-US" dirty="0">
              <a:cs typeface="Arial"/>
            </a:endParaRPr>
          </a:p>
          <a:p>
            <a:pPr marL="342900" indent="-342900" algn="just">
              <a:lnSpc>
                <a:spcPct val="150000"/>
              </a:lnSpc>
              <a:buFont typeface="Wingdings"/>
              <a:buChar char="v"/>
            </a:pPr>
            <a:r>
              <a:rPr lang="en-US" sz="2000" dirty="0">
                <a:ea typeface="+mn-lt"/>
                <a:cs typeface="+mn-lt"/>
              </a:rPr>
              <a:t>Cons: computationally expensive, struggles with long-term dependencies, prone to overfitting.</a:t>
            </a:r>
            <a:endParaRPr lang="en-US" dirty="0">
              <a:ea typeface="+mn-lt"/>
              <a:cs typeface="+mn-lt"/>
            </a:endParaRPr>
          </a:p>
          <a:p>
            <a:pPr marL="342900" indent="-342900" algn="just">
              <a:lnSpc>
                <a:spcPct val="150000"/>
              </a:lnSpc>
              <a:buFont typeface="Wingdings"/>
              <a:buChar char="v"/>
            </a:pPr>
            <a:endParaRPr lang="en-US" sz="2000" dirty="0">
              <a:cs typeface="Arial"/>
            </a:endParaRPr>
          </a:p>
        </p:txBody>
      </p:sp>
    </p:spTree>
    <p:extLst>
      <p:ext uri="{BB962C8B-B14F-4D97-AF65-F5344CB8AC3E}">
        <p14:creationId xmlns:p14="http://schemas.microsoft.com/office/powerpoint/2010/main" val="129270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Facebook Prophet (</a:t>
            </a:r>
            <a:r>
              <a:rPr lang="en-US" dirty="0" err="1">
                <a:latin typeface="+mj-lt"/>
              </a:rPr>
              <a:t>FbProphet</a:t>
            </a:r>
            <a:r>
              <a:rPr lang="en-US" dirty="0">
                <a:latin typeface="+mj-lt"/>
              </a:rPr>
              <a:t>)</a:t>
            </a:r>
          </a:p>
        </p:txBody>
      </p:sp>
      <p:sp>
        <p:nvSpPr>
          <p:cNvPr id="5" name="TextBox 4">
            <a:extLst>
              <a:ext uri="{FF2B5EF4-FFF2-40B4-BE49-F238E27FC236}">
                <a16:creationId xmlns:a16="http://schemas.microsoft.com/office/drawing/2014/main" id="{CB0817C4-B0CE-F6CB-B8B6-4139454CB839}"/>
              </a:ext>
            </a:extLst>
          </p:cNvPr>
          <p:cNvSpPr txBox="1"/>
          <p:nvPr/>
        </p:nvSpPr>
        <p:spPr>
          <a:xfrm>
            <a:off x="232473" y="710339"/>
            <a:ext cx="8782374"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a:buChar char="v"/>
            </a:pPr>
            <a:r>
              <a:rPr lang="en-US" dirty="0">
                <a:cs typeface="Arial"/>
              </a:rPr>
              <a:t>Prophet is</a:t>
            </a:r>
            <a:r>
              <a:rPr lang="en-US" dirty="0">
                <a:ea typeface="+mn-lt"/>
                <a:cs typeface="+mn-lt"/>
              </a:rPr>
              <a:t> a time series forecasting library developed by Facebook. </a:t>
            </a:r>
          </a:p>
          <a:p>
            <a:pPr marL="342900" indent="-342900" algn="just">
              <a:lnSpc>
                <a:spcPct val="150000"/>
              </a:lnSpc>
              <a:buFont typeface="Wingdings"/>
              <a:buChar char="v"/>
            </a:pPr>
            <a:r>
              <a:rPr lang="en-US" dirty="0">
                <a:ea typeface="+mn-lt"/>
                <a:cs typeface="+mn-lt"/>
              </a:rPr>
              <a:t>It is designed for analyzing time series data that has multiple seasons and trends, making it suitable for a wide range of applications such as predicting sales, website traffic, and stock prices.</a:t>
            </a:r>
            <a:endParaRPr lang="en-US" dirty="0">
              <a:cs typeface="Arial"/>
            </a:endParaRPr>
          </a:p>
        </p:txBody>
      </p:sp>
      <p:sp>
        <p:nvSpPr>
          <p:cNvPr id="6" name="TextBox 5">
            <a:extLst>
              <a:ext uri="{FF2B5EF4-FFF2-40B4-BE49-F238E27FC236}">
                <a16:creationId xmlns:a16="http://schemas.microsoft.com/office/drawing/2014/main" id="{D218A71D-4EC4-5BDA-83DE-8A870D88C65D}"/>
              </a:ext>
            </a:extLst>
          </p:cNvPr>
          <p:cNvSpPr txBox="1"/>
          <p:nvPr/>
        </p:nvSpPr>
        <p:spPr>
          <a:xfrm>
            <a:off x="617687" y="2446520"/>
            <a:ext cx="4681558"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Pros</a:t>
            </a:r>
            <a:endParaRPr lang="en-US" dirty="0">
              <a:ea typeface="+mn-lt"/>
              <a:cs typeface="+mn-lt"/>
            </a:endParaRPr>
          </a:p>
          <a:p>
            <a:pPr marL="342900" indent="-342900" algn="just">
              <a:lnSpc>
                <a:spcPct val="125000"/>
              </a:lnSpc>
              <a:buFont typeface="Courier New,monospace"/>
              <a:buChar char="o"/>
            </a:pPr>
            <a:r>
              <a:rPr lang="en-US" dirty="0">
                <a:ea typeface="+mn-lt"/>
                <a:cs typeface="+mn-lt"/>
              </a:rPr>
              <a:t>Ease of Use</a:t>
            </a:r>
          </a:p>
          <a:p>
            <a:pPr marL="342900" indent="-342900" algn="just">
              <a:lnSpc>
                <a:spcPct val="125000"/>
              </a:lnSpc>
              <a:buFont typeface="Courier New,monospace"/>
              <a:buChar char="o"/>
            </a:pPr>
            <a:r>
              <a:rPr lang="en-US" dirty="0">
                <a:ea typeface="+mn-lt"/>
                <a:cs typeface="+mn-lt"/>
              </a:rPr>
              <a:t>Flexibility</a:t>
            </a:r>
          </a:p>
          <a:p>
            <a:pPr marL="342900" indent="-342900" algn="just">
              <a:lnSpc>
                <a:spcPct val="125000"/>
              </a:lnSpc>
              <a:buFont typeface="Courier New,monospace"/>
              <a:buChar char="o"/>
            </a:pPr>
            <a:r>
              <a:rPr lang="en-US" dirty="0">
                <a:ea typeface="+mn-lt"/>
                <a:cs typeface="+mn-lt"/>
              </a:rPr>
              <a:t>Speed</a:t>
            </a:r>
          </a:p>
        </p:txBody>
      </p:sp>
      <p:sp>
        <p:nvSpPr>
          <p:cNvPr id="7" name="TextBox 6">
            <a:extLst>
              <a:ext uri="{FF2B5EF4-FFF2-40B4-BE49-F238E27FC236}">
                <a16:creationId xmlns:a16="http://schemas.microsoft.com/office/drawing/2014/main" id="{AE45EE1A-2D12-81C3-5DDB-8D129F28FC74}"/>
              </a:ext>
            </a:extLst>
          </p:cNvPr>
          <p:cNvSpPr txBox="1"/>
          <p:nvPr/>
        </p:nvSpPr>
        <p:spPr>
          <a:xfrm>
            <a:off x="4463177" y="2427731"/>
            <a:ext cx="3854841" cy="2135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ea typeface="+mn-lt"/>
                <a:cs typeface="+mn-lt"/>
              </a:rPr>
              <a:t>Cons</a:t>
            </a:r>
          </a:p>
          <a:p>
            <a:pPr marL="342900" indent="-342900" algn="just">
              <a:lnSpc>
                <a:spcPct val="125000"/>
              </a:lnSpc>
              <a:buFont typeface="Courier New,monospace"/>
              <a:buChar char="o"/>
            </a:pPr>
            <a:r>
              <a:rPr lang="en-US" dirty="0">
                <a:ea typeface="+mn-lt"/>
                <a:cs typeface="+mn-lt"/>
              </a:rPr>
              <a:t>Limited Modeling Capabilities</a:t>
            </a:r>
          </a:p>
          <a:p>
            <a:pPr marL="342900" indent="-342900" algn="just">
              <a:lnSpc>
                <a:spcPct val="125000"/>
              </a:lnSpc>
              <a:buFont typeface="Courier New,monospace"/>
              <a:buChar char="o"/>
            </a:pPr>
            <a:r>
              <a:rPr lang="en-US" dirty="0">
                <a:ea typeface="+mn-lt"/>
                <a:cs typeface="+mn-lt"/>
              </a:rPr>
              <a:t>Lack of Customization</a:t>
            </a:r>
          </a:p>
          <a:p>
            <a:pPr marL="342900" indent="-342900" algn="just">
              <a:lnSpc>
                <a:spcPct val="125000"/>
              </a:lnSpc>
              <a:buFont typeface="Courier New,monospace"/>
              <a:buChar char="o"/>
            </a:pPr>
            <a:r>
              <a:rPr lang="en-US" dirty="0">
                <a:ea typeface="+mn-lt"/>
                <a:cs typeface="+mn-lt"/>
              </a:rPr>
              <a:t>Limited Handling of Exogenous Variables</a:t>
            </a:r>
          </a:p>
          <a:p>
            <a:pPr algn="just">
              <a:lnSpc>
                <a:spcPct val="125000"/>
              </a:lnSpc>
            </a:pPr>
            <a:endParaRPr lang="en-US" dirty="0">
              <a:ea typeface="+mn-lt"/>
              <a:cs typeface="+mn-lt"/>
            </a:endParaRPr>
          </a:p>
        </p:txBody>
      </p:sp>
      <p:pic>
        <p:nvPicPr>
          <p:cNvPr id="8" name="Picture 10" descr="A picture containing logo&#10;&#10;Description automatically generated">
            <a:extLst>
              <a:ext uri="{FF2B5EF4-FFF2-40B4-BE49-F238E27FC236}">
                <a16:creationId xmlns:a16="http://schemas.microsoft.com/office/drawing/2014/main" id="{05B3ADBD-E846-C3A2-2F10-76B9B81FB919}"/>
              </a:ext>
            </a:extLst>
          </p:cNvPr>
          <p:cNvPicPr>
            <a:picLocks noChangeAspect="1"/>
          </p:cNvPicPr>
          <p:nvPr/>
        </p:nvPicPr>
        <p:blipFill>
          <a:blip r:embed="rId3"/>
          <a:stretch>
            <a:fillRect/>
          </a:stretch>
        </p:blipFill>
        <p:spPr>
          <a:xfrm>
            <a:off x="1860116" y="4384769"/>
            <a:ext cx="5523978" cy="1602012"/>
          </a:xfrm>
          <a:prstGeom prst="rect">
            <a:avLst/>
          </a:prstGeom>
        </p:spPr>
      </p:pic>
    </p:spTree>
    <p:extLst>
      <p:ext uri="{BB962C8B-B14F-4D97-AF65-F5344CB8AC3E}">
        <p14:creationId xmlns:p14="http://schemas.microsoft.com/office/powerpoint/2010/main" val="35267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Recurrent neural network (RNN)</a:t>
            </a:r>
          </a:p>
        </p:txBody>
      </p:sp>
      <p:sp>
        <p:nvSpPr>
          <p:cNvPr id="5" name="TextBox 4">
            <a:extLst>
              <a:ext uri="{FF2B5EF4-FFF2-40B4-BE49-F238E27FC236}">
                <a16:creationId xmlns:a16="http://schemas.microsoft.com/office/drawing/2014/main" id="{1190DEE3-EEB4-1CB0-8ABB-3E3A42EE54D4}"/>
              </a:ext>
            </a:extLst>
          </p:cNvPr>
          <p:cNvSpPr txBox="1"/>
          <p:nvPr/>
        </p:nvSpPr>
        <p:spPr>
          <a:xfrm>
            <a:off x="161441" y="839491"/>
            <a:ext cx="8491778"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a:buChar char="v"/>
            </a:pPr>
            <a:r>
              <a:rPr lang="en-US" sz="2000">
                <a:ea typeface="+mn-lt"/>
                <a:cs typeface="+mn-lt"/>
              </a:rPr>
              <a:t>RNN for sequential data processing.</a:t>
            </a:r>
            <a:endParaRPr lang="en-US">
              <a:cs typeface="Arial"/>
            </a:endParaRPr>
          </a:p>
          <a:p>
            <a:pPr marL="342900" indent="-342900" algn="just">
              <a:lnSpc>
                <a:spcPct val="150000"/>
              </a:lnSpc>
              <a:buFont typeface="Wingdings"/>
              <a:buChar char="v"/>
            </a:pPr>
            <a:r>
              <a:rPr lang="en-US" sz="2000">
                <a:ea typeface="+mn-lt"/>
                <a:cs typeface="+mn-lt"/>
              </a:rPr>
              <a:t>Maintains past information for future predictions.</a:t>
            </a:r>
          </a:p>
          <a:p>
            <a:pPr marL="342900" indent="-342900" algn="just">
              <a:lnSpc>
                <a:spcPct val="150000"/>
              </a:lnSpc>
              <a:buFont typeface="Wingdings"/>
              <a:buChar char="v"/>
            </a:pPr>
            <a:r>
              <a:rPr lang="en-US" sz="2000">
                <a:ea typeface="+mn-lt"/>
                <a:cs typeface="+mn-lt"/>
              </a:rPr>
              <a:t>Ideal for NLP, speech recognition, and time series prediction.</a:t>
            </a:r>
          </a:p>
          <a:p>
            <a:pPr marL="342900" indent="-342900" algn="just">
              <a:lnSpc>
                <a:spcPct val="150000"/>
              </a:lnSpc>
              <a:buFont typeface="Wingdings"/>
              <a:buChar char="v"/>
            </a:pPr>
            <a:r>
              <a:rPr lang="en-US" sz="2000">
                <a:ea typeface="+mn-lt"/>
                <a:cs typeface="+mn-lt"/>
              </a:rPr>
              <a:t>Handles dependencies in sequences.</a:t>
            </a:r>
          </a:p>
          <a:p>
            <a:pPr marL="342900" indent="-342900" algn="just">
              <a:lnSpc>
                <a:spcPct val="150000"/>
              </a:lnSpc>
              <a:buFont typeface="Wingdings"/>
              <a:buChar char="v"/>
            </a:pPr>
            <a:r>
              <a:rPr lang="en-US" sz="2000">
                <a:ea typeface="+mn-lt"/>
                <a:cs typeface="+mn-lt"/>
              </a:rPr>
              <a:t>Effective in modeling complex relationships in sequential data.</a:t>
            </a:r>
          </a:p>
          <a:p>
            <a:pPr marL="342900" indent="-342900" algn="just">
              <a:lnSpc>
                <a:spcPct val="150000"/>
              </a:lnSpc>
              <a:buFont typeface="Wingdings"/>
              <a:buChar char="v"/>
            </a:pPr>
            <a:endParaRPr lang="en-US" sz="2000">
              <a:cs typeface="Arial"/>
            </a:endParaRPr>
          </a:p>
        </p:txBody>
      </p:sp>
      <p:sp>
        <p:nvSpPr>
          <p:cNvPr id="7" name="AutoShape 4" descr="Predicting Bitcoin's Price With Recurrent Neural Networks | by Tatev Karen  Aslanyan | Level Up Coding">
            <a:extLst>
              <a:ext uri="{FF2B5EF4-FFF2-40B4-BE49-F238E27FC236}">
                <a16:creationId xmlns:a16="http://schemas.microsoft.com/office/drawing/2014/main" id="{B93F36D5-C5C5-B3DE-F1C4-96C71F5572C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a:extLst>
              <a:ext uri="{FF2B5EF4-FFF2-40B4-BE49-F238E27FC236}">
                <a16:creationId xmlns:a16="http://schemas.microsoft.com/office/drawing/2014/main" id="{E9952001-BFDA-CC23-0751-CCBB6B8CA97D}"/>
              </a:ext>
            </a:extLst>
          </p:cNvPr>
          <p:cNvSpPr>
            <a:spLocks noChangeAspect="1" noChangeArrowheads="1"/>
          </p:cNvSpPr>
          <p:nvPr/>
        </p:nvSpPr>
        <p:spPr bwMode="auto">
          <a:xfrm>
            <a:off x="4571999" y="3428999"/>
            <a:ext cx="2295383" cy="2295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a:extLst>
              <a:ext uri="{FF2B5EF4-FFF2-40B4-BE49-F238E27FC236}">
                <a16:creationId xmlns:a16="http://schemas.microsoft.com/office/drawing/2014/main" id="{B7608AC4-6B30-D14A-5758-FE7223A8C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705" y="3449049"/>
            <a:ext cx="4798587" cy="269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6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Long-short term memory (LSTM)</a:t>
            </a:r>
          </a:p>
        </p:txBody>
      </p:sp>
      <p:pic>
        <p:nvPicPr>
          <p:cNvPr id="6" name="Picture 5">
            <a:extLst>
              <a:ext uri="{FF2B5EF4-FFF2-40B4-BE49-F238E27FC236}">
                <a16:creationId xmlns:a16="http://schemas.microsoft.com/office/drawing/2014/main" id="{EBA04A5A-5F1E-BD62-C118-0683751D20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8" t="4299" r="2731" b="4850"/>
          <a:stretch/>
        </p:blipFill>
        <p:spPr bwMode="auto">
          <a:xfrm>
            <a:off x="1987464" y="3462289"/>
            <a:ext cx="5169072" cy="2786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2D82E1-2772-124A-6457-50DC1F52C0E5}"/>
              </a:ext>
            </a:extLst>
          </p:cNvPr>
          <p:cNvSpPr txBox="1"/>
          <p:nvPr/>
        </p:nvSpPr>
        <p:spPr>
          <a:xfrm>
            <a:off x="538223" y="819838"/>
            <a:ext cx="4673955" cy="4286494"/>
          </a:xfrm>
          <a:prstGeom prst="rect">
            <a:avLst/>
          </a:prstGeom>
          <a:noFill/>
        </p:spPr>
        <p:txBody>
          <a:bodyPr wrap="square" lIns="91440" tIns="45720" rIns="91440" bIns="45720" rtlCol="0" anchor="t">
            <a:spAutoFit/>
          </a:bodyPr>
          <a:lstStyle/>
          <a:p>
            <a:pPr marL="342900" indent="-342900" algn="just">
              <a:lnSpc>
                <a:spcPct val="125000"/>
              </a:lnSpc>
              <a:buFont typeface="Courier New" panose="02070309020205020404" pitchFamily="49" charset="0"/>
              <a:buChar char="o"/>
            </a:pPr>
            <a:r>
              <a:rPr lang="en-US" sz="2000" dirty="0">
                <a:solidFill>
                  <a:srgbClr val="000000"/>
                </a:solidFill>
                <a:latin typeface="Arial"/>
                <a:cs typeface="Arial"/>
              </a:rPr>
              <a:t>RNN architecture</a:t>
            </a:r>
            <a:endParaRPr lang="en-US" sz="2000" dirty="0">
              <a:solidFill>
                <a:srgbClr val="333333"/>
              </a:solidFill>
              <a:latin typeface="arial"/>
              <a:cs typeface="arial"/>
            </a:endParaRPr>
          </a:p>
          <a:p>
            <a:pPr marL="342900" indent="-342900" algn="just">
              <a:lnSpc>
                <a:spcPct val="125000"/>
              </a:lnSpc>
              <a:buFont typeface="Courier New" panose="02070309020205020404" pitchFamily="49" charset="0"/>
              <a:buChar char="o"/>
            </a:pPr>
            <a:endParaRPr lang="en-US" sz="2000" dirty="0">
              <a:solidFill>
                <a:srgbClr val="000000"/>
              </a:solidFill>
              <a:latin typeface="Arial"/>
              <a:cs typeface="Arial"/>
            </a:endParaRPr>
          </a:p>
          <a:p>
            <a:pPr algn="just">
              <a:lnSpc>
                <a:spcPct val="125000"/>
              </a:lnSpc>
            </a:pPr>
            <a:endParaRPr lang="en-US" sz="2000" dirty="0">
              <a:solidFill>
                <a:srgbClr val="000000"/>
              </a:solidFill>
              <a:latin typeface="Arial"/>
              <a:cs typeface="Arial"/>
            </a:endParaRPr>
          </a:p>
          <a:p>
            <a:pPr algn="just">
              <a:lnSpc>
                <a:spcPct val="125000"/>
              </a:lnSpc>
            </a:pPr>
            <a:endParaRPr lang="en-US" sz="2000" dirty="0">
              <a:solidFill>
                <a:srgbClr val="000000"/>
              </a:solidFill>
              <a:latin typeface="Arial"/>
              <a:cs typeface="Arial"/>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cs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cs typeface="arial" panose="020B0604020202020204" pitchFamily="34" charset="0"/>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p:txBody>
      </p:sp>
      <p:sp>
        <p:nvSpPr>
          <p:cNvPr id="8" name="TextBox 7">
            <a:extLst>
              <a:ext uri="{FF2B5EF4-FFF2-40B4-BE49-F238E27FC236}">
                <a16:creationId xmlns:a16="http://schemas.microsoft.com/office/drawing/2014/main" id="{B39E22DE-1B34-A843-B7F9-A20D7A90FC03}"/>
              </a:ext>
            </a:extLst>
          </p:cNvPr>
          <p:cNvSpPr txBox="1"/>
          <p:nvPr/>
        </p:nvSpPr>
        <p:spPr>
          <a:xfrm>
            <a:off x="5744223" y="1438174"/>
            <a:ext cx="3290996"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Cons</a:t>
            </a:r>
            <a:endParaRPr lang="en-US" dirty="0">
              <a:ea typeface="+mn-lt"/>
              <a:cs typeface="+mn-lt"/>
            </a:endParaRPr>
          </a:p>
          <a:p>
            <a:pPr marL="342900" indent="-342900" algn="just">
              <a:lnSpc>
                <a:spcPct val="125000"/>
              </a:lnSpc>
              <a:buFont typeface="Courier New,monospace"/>
              <a:buChar char="o"/>
            </a:pPr>
            <a:r>
              <a:rPr lang="en-US" dirty="0">
                <a:ea typeface="+mn-lt"/>
                <a:cs typeface="+mn-lt"/>
              </a:rPr>
              <a:t>Computationally expensive</a:t>
            </a:r>
          </a:p>
          <a:p>
            <a:pPr marL="342900" indent="-342900" algn="just">
              <a:lnSpc>
                <a:spcPct val="125000"/>
              </a:lnSpc>
              <a:buFont typeface="Courier New,monospace"/>
              <a:buChar char="o"/>
            </a:pPr>
            <a:r>
              <a:rPr lang="en-US" dirty="0">
                <a:ea typeface="+mn-lt"/>
                <a:cs typeface="+mn-lt"/>
              </a:rPr>
              <a:t>Hyperparameter tuning</a:t>
            </a:r>
          </a:p>
          <a:p>
            <a:pPr marL="342900" indent="-342900" algn="just">
              <a:lnSpc>
                <a:spcPct val="125000"/>
              </a:lnSpc>
              <a:buFont typeface="Courier New,monospace"/>
              <a:buChar char="o"/>
            </a:pPr>
            <a:r>
              <a:rPr lang="en-US" dirty="0">
                <a:ea typeface="+mn-lt"/>
                <a:cs typeface="+mn-lt"/>
              </a:rPr>
              <a:t>Complexity</a:t>
            </a:r>
            <a:endParaRPr lang="en-US" dirty="0">
              <a:cs typeface="Arial"/>
            </a:endParaRPr>
          </a:p>
        </p:txBody>
      </p:sp>
      <p:sp>
        <p:nvSpPr>
          <p:cNvPr id="9" name="TextBox 8">
            <a:extLst>
              <a:ext uri="{FF2B5EF4-FFF2-40B4-BE49-F238E27FC236}">
                <a16:creationId xmlns:a16="http://schemas.microsoft.com/office/drawing/2014/main" id="{B2F2053C-010F-AD12-387B-9D3B0D28C953}"/>
              </a:ext>
            </a:extLst>
          </p:cNvPr>
          <p:cNvSpPr txBox="1"/>
          <p:nvPr/>
        </p:nvSpPr>
        <p:spPr>
          <a:xfrm>
            <a:off x="542530" y="1438175"/>
            <a:ext cx="4681558" cy="1789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Pros</a:t>
            </a:r>
            <a:endParaRPr lang="en-US" dirty="0">
              <a:ea typeface="+mn-lt"/>
              <a:cs typeface="+mn-lt"/>
            </a:endParaRPr>
          </a:p>
          <a:p>
            <a:pPr marL="342900" indent="-342900" algn="just">
              <a:lnSpc>
                <a:spcPct val="125000"/>
              </a:lnSpc>
              <a:buFont typeface="Courier New,monospace"/>
              <a:buChar char="o"/>
            </a:pPr>
            <a:r>
              <a:rPr lang="en-US" dirty="0">
                <a:cs typeface="Arial"/>
              </a:rPr>
              <a:t>Ability to handle long-term dependencies</a:t>
            </a:r>
            <a:endParaRPr lang="en-US" dirty="0">
              <a:ea typeface="+mn-lt"/>
              <a:cs typeface="+mn-lt"/>
            </a:endParaRPr>
          </a:p>
          <a:p>
            <a:pPr marL="342900" indent="-342900" algn="just">
              <a:lnSpc>
                <a:spcPct val="125000"/>
              </a:lnSpc>
              <a:buFont typeface="Courier New,monospace"/>
              <a:buChar char="o"/>
            </a:pPr>
            <a:r>
              <a:rPr lang="en-US" dirty="0">
                <a:cs typeface="Arial"/>
              </a:rPr>
              <a:t>Solves vanishing gradient problem</a:t>
            </a:r>
            <a:endParaRPr lang="en-US" dirty="0">
              <a:ea typeface="+mn-lt"/>
              <a:cs typeface="+mn-lt"/>
            </a:endParaRPr>
          </a:p>
          <a:p>
            <a:pPr marL="342900" indent="-342900" algn="just">
              <a:lnSpc>
                <a:spcPct val="125000"/>
              </a:lnSpc>
              <a:buFont typeface="Courier New,monospace"/>
              <a:buChar char="o"/>
            </a:pPr>
            <a:r>
              <a:rPr lang="en-US" dirty="0">
                <a:cs typeface="Arial"/>
              </a:rPr>
              <a:t>Versatility: applied to a wide range of tasks, such as time series</a:t>
            </a:r>
            <a:endParaRPr lang="en-US" dirty="0"/>
          </a:p>
        </p:txBody>
      </p:sp>
    </p:spTree>
    <p:extLst>
      <p:ext uri="{BB962C8B-B14F-4D97-AF65-F5344CB8AC3E}">
        <p14:creationId xmlns:p14="http://schemas.microsoft.com/office/powerpoint/2010/main" val="2434055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hart, box and whisker chart&#10;&#10;Description automatically generated">
            <a:extLst>
              <a:ext uri="{FF2B5EF4-FFF2-40B4-BE49-F238E27FC236}">
                <a16:creationId xmlns:a16="http://schemas.microsoft.com/office/drawing/2014/main" id="{B8B33C00-4CBB-975F-B015-9AF2B83D2129}"/>
              </a:ext>
            </a:extLst>
          </p:cNvPr>
          <p:cNvPicPr>
            <a:picLocks noChangeAspect="1"/>
          </p:cNvPicPr>
          <p:nvPr/>
        </p:nvPicPr>
        <p:blipFill>
          <a:blip r:embed="rId3"/>
          <a:stretch>
            <a:fillRect/>
          </a:stretch>
        </p:blipFill>
        <p:spPr>
          <a:xfrm>
            <a:off x="2351668" y="3566909"/>
            <a:ext cx="4375985" cy="2662181"/>
          </a:xfrm>
          <a:prstGeom prst="rect">
            <a:avLst/>
          </a:prstGeom>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lIns="91440" tIns="45720" rIns="91440" bIns="45720" anchor="t"/>
          <a:lstStyle/>
          <a:p>
            <a:r>
              <a:rPr lang="en-US">
                <a:latin typeface="+mj-lt"/>
                <a:ea typeface="Lato"/>
                <a:cs typeface="Lato"/>
              </a:rPr>
              <a:t>Stacked LSTM</a:t>
            </a:r>
            <a:endParaRPr lang="en-US">
              <a:latin typeface="+mj-lt"/>
            </a:endParaRP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3517053"/>
          </a:xfrm>
          <a:prstGeom prst="rect">
            <a:avLst/>
          </a:prstGeom>
          <a:noFill/>
        </p:spPr>
        <p:txBody>
          <a:bodyPr wrap="square" lIns="91440" tIns="45720" rIns="91440" bIns="45720" rtlCol="0" anchor="t">
            <a:spAutoFit/>
          </a:bodyPr>
          <a:lstStyle/>
          <a:p>
            <a:pPr marL="342900" indent="-342900" algn="just">
              <a:lnSpc>
                <a:spcPct val="125000"/>
              </a:lnSpc>
              <a:buFont typeface="Courier New" panose="02070309020205020404" pitchFamily="49" charset="0"/>
              <a:buChar char="o"/>
            </a:pPr>
            <a:r>
              <a:rPr lang="en-US" sz="2000" dirty="0" err="1">
                <a:solidFill>
                  <a:srgbClr val="333333"/>
                </a:solidFill>
                <a:latin typeface="arial"/>
                <a:cs typeface="arial"/>
              </a:rPr>
              <a:t>Mutiple</a:t>
            </a:r>
            <a:r>
              <a:rPr lang="en-US" sz="2000" dirty="0">
                <a:solidFill>
                  <a:srgbClr val="333333"/>
                </a:solidFill>
                <a:latin typeface="arial"/>
                <a:cs typeface="arial"/>
              </a:rPr>
              <a:t> layers of LSTM</a:t>
            </a:r>
            <a:endParaRPr lang="en-US" sz="2000" dirty="0">
              <a:solidFill>
                <a:srgbClr val="333333"/>
              </a:solidFill>
              <a:latin typeface="arial" panose="020B0604020202020204" pitchFamily="34" charset="0"/>
              <a:cs typeface="arial"/>
            </a:endParaRPr>
          </a:p>
          <a:p>
            <a:pPr marL="342900" indent="-342900" algn="just">
              <a:lnSpc>
                <a:spcPct val="125000"/>
              </a:lnSpc>
              <a:buFont typeface="Courier New" panose="02070309020205020404" pitchFamily="49" charset="0"/>
              <a:buChar char="o"/>
            </a:pPr>
            <a:r>
              <a:rPr lang="en-US" sz="2000" dirty="0">
                <a:ea typeface="+mn-lt"/>
                <a:cs typeface="+mn-lt"/>
              </a:rPr>
              <a:t>Better suited for tasks modeling complex relationship</a:t>
            </a:r>
            <a:endParaRPr lang="en-US" sz="2000" dirty="0">
              <a:solidFill>
                <a:srgbClr val="333333"/>
              </a:solidFill>
              <a:latin typeface="arial"/>
              <a:cs typeface="arial"/>
            </a:endParaRPr>
          </a:p>
          <a:p>
            <a:pPr marL="342900" indent="-342900" algn="just">
              <a:lnSpc>
                <a:spcPct val="125000"/>
              </a:lnSpc>
              <a:buFont typeface="Courier New" panose="02070309020205020404" pitchFamily="49" charset="0"/>
              <a:buChar char="o"/>
            </a:pPr>
            <a:r>
              <a:rPr lang="en-US" sz="2000" dirty="0">
                <a:solidFill>
                  <a:srgbClr val="333333"/>
                </a:solidFill>
                <a:latin typeface="arial"/>
                <a:cs typeface="arial"/>
              </a:rPr>
              <a:t>Compared to LSTM:</a:t>
            </a:r>
            <a:endParaRPr lang="en-US" sz="2000" dirty="0">
              <a:solidFill>
                <a:srgbClr val="333333"/>
              </a:solidFill>
              <a:latin typeface="arial" panose="020B0604020202020204" pitchFamily="34" charset="0"/>
              <a:cs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cs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cs typeface="Arial"/>
            </a:endParaRPr>
          </a:p>
        </p:txBody>
      </p:sp>
      <p:sp>
        <p:nvSpPr>
          <p:cNvPr id="6" name="TextBox 5">
            <a:extLst>
              <a:ext uri="{FF2B5EF4-FFF2-40B4-BE49-F238E27FC236}">
                <a16:creationId xmlns:a16="http://schemas.microsoft.com/office/drawing/2014/main" id="{F3B463D9-499D-1CC2-9641-535A663C1E9C}"/>
              </a:ext>
            </a:extLst>
          </p:cNvPr>
          <p:cNvSpPr txBox="1"/>
          <p:nvPr/>
        </p:nvSpPr>
        <p:spPr>
          <a:xfrm>
            <a:off x="538223" y="2107757"/>
            <a:ext cx="4926947"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Pros</a:t>
            </a:r>
            <a:endParaRPr lang="en-US" dirty="0">
              <a:ea typeface="+mn-lt"/>
              <a:cs typeface="+mn-lt"/>
            </a:endParaRPr>
          </a:p>
          <a:p>
            <a:pPr marL="342900" indent="-342900" algn="just">
              <a:lnSpc>
                <a:spcPct val="125000"/>
              </a:lnSpc>
              <a:buFont typeface="Courier New,monospace"/>
              <a:buChar char="o"/>
            </a:pPr>
            <a:r>
              <a:rPr lang="en-US" dirty="0">
                <a:ea typeface="+mn-lt"/>
                <a:cs typeface="+mn-lt"/>
              </a:rPr>
              <a:t>Improved capacity</a:t>
            </a:r>
          </a:p>
          <a:p>
            <a:pPr marL="342900" indent="-342900" algn="just">
              <a:lnSpc>
                <a:spcPct val="125000"/>
              </a:lnSpc>
              <a:buFont typeface="Courier New,monospace"/>
              <a:buChar char="o"/>
            </a:pPr>
            <a:r>
              <a:rPr lang="en-US" dirty="0">
                <a:ea typeface="+mn-lt"/>
                <a:cs typeface="+mn-lt"/>
              </a:rPr>
              <a:t>Improved generalization</a:t>
            </a:r>
          </a:p>
          <a:p>
            <a:pPr marL="342900" indent="-342900" algn="just">
              <a:lnSpc>
                <a:spcPct val="125000"/>
              </a:lnSpc>
              <a:buFont typeface="Courier New,monospace"/>
              <a:buChar char="o"/>
            </a:pPr>
            <a:r>
              <a:rPr lang="en-US" dirty="0">
                <a:ea typeface="+mn-lt"/>
                <a:cs typeface="+mn-lt"/>
              </a:rPr>
              <a:t>Better capture of long-term dependencies</a:t>
            </a:r>
            <a:endParaRPr lang="en-US" dirty="0">
              <a:cs typeface="Arial"/>
            </a:endParaRPr>
          </a:p>
        </p:txBody>
      </p:sp>
      <p:sp>
        <p:nvSpPr>
          <p:cNvPr id="8" name="TextBox 7">
            <a:extLst>
              <a:ext uri="{FF2B5EF4-FFF2-40B4-BE49-F238E27FC236}">
                <a16:creationId xmlns:a16="http://schemas.microsoft.com/office/drawing/2014/main" id="{E802A10B-4EDA-8560-31FD-A158312E2A96}"/>
              </a:ext>
            </a:extLst>
          </p:cNvPr>
          <p:cNvSpPr txBox="1"/>
          <p:nvPr/>
        </p:nvSpPr>
        <p:spPr>
          <a:xfrm>
            <a:off x="5675340" y="2107756"/>
            <a:ext cx="3290996"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Cons</a:t>
            </a:r>
            <a:endParaRPr lang="en-US" dirty="0">
              <a:ea typeface="+mn-lt"/>
              <a:cs typeface="+mn-lt"/>
            </a:endParaRPr>
          </a:p>
          <a:p>
            <a:pPr marL="342900" indent="-342900" algn="just">
              <a:lnSpc>
                <a:spcPct val="125000"/>
              </a:lnSpc>
              <a:buFont typeface="Courier New,monospace"/>
              <a:buChar char="o"/>
            </a:pPr>
            <a:r>
              <a:rPr lang="en-US" dirty="0">
                <a:ea typeface="+mn-lt"/>
                <a:cs typeface="+mn-lt"/>
              </a:rPr>
              <a:t>Increased complexity</a:t>
            </a:r>
          </a:p>
          <a:p>
            <a:pPr marL="342900" indent="-342900" algn="just">
              <a:lnSpc>
                <a:spcPct val="125000"/>
              </a:lnSpc>
              <a:buFont typeface="Courier New,monospace"/>
              <a:buChar char="o"/>
            </a:pPr>
            <a:r>
              <a:rPr lang="en-US" dirty="0">
                <a:ea typeface="+mn-lt"/>
                <a:cs typeface="+mn-lt"/>
              </a:rPr>
              <a:t>Increased computational cost</a:t>
            </a:r>
            <a:endParaRPr lang="en-US" dirty="0"/>
          </a:p>
        </p:txBody>
      </p:sp>
    </p:spTree>
    <p:extLst>
      <p:ext uri="{BB962C8B-B14F-4D97-AF65-F5344CB8AC3E}">
        <p14:creationId xmlns:p14="http://schemas.microsoft.com/office/powerpoint/2010/main" val="3173379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Bidirectional LSTM</a:t>
            </a:r>
          </a:p>
        </p:txBody>
      </p:sp>
      <p:sp>
        <p:nvSpPr>
          <p:cNvPr id="5" name="Slide Number Placeholder 1">
            <a:extLst>
              <a:ext uri="{FF2B5EF4-FFF2-40B4-BE49-F238E27FC236}">
                <a16:creationId xmlns:a16="http://schemas.microsoft.com/office/drawing/2014/main" id="{7F7CD2CA-9797-D496-4550-9C470CBC5450}"/>
              </a:ext>
            </a:extLst>
          </p:cNvPr>
          <p:cNvSpPr txBox="1">
            <a:spLocks/>
          </p:cNvSpPr>
          <p:nvPr/>
        </p:nvSpPr>
        <p:spPr>
          <a:xfrm>
            <a:off x="6867383" y="6572126"/>
            <a:ext cx="2057400" cy="365125"/>
          </a:xfrm>
          <a:prstGeom prst="rect">
            <a:avLst/>
          </a:prstGeom>
        </p:spPr>
        <p:txBody>
          <a:bodyPr/>
          <a:lstStyle>
            <a:defPPr>
              <a:defRPr lang="en-US"/>
            </a:defPPr>
            <a:lvl1pPr marL="0" algn="r" defTabSz="457200" rtl="0" eaLnBrk="1" latinLnBrk="0" hangingPunct="1">
              <a:defRPr sz="1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A0BE3B-158A-4EDF-80DC-E394A0D1600F}" type="slidenum">
              <a:rPr lang="en-US" smtClean="0"/>
              <a:pPr/>
              <a:t>15</a:t>
            </a:fld>
            <a:endParaRPr lang="en-US"/>
          </a:p>
        </p:txBody>
      </p:sp>
      <p:sp>
        <p:nvSpPr>
          <p:cNvPr id="6" name="TextBox 5">
            <a:extLst>
              <a:ext uri="{FF2B5EF4-FFF2-40B4-BE49-F238E27FC236}">
                <a16:creationId xmlns:a16="http://schemas.microsoft.com/office/drawing/2014/main" id="{C7DBF91B-AADF-5772-3D85-88CC6E8A6588}"/>
              </a:ext>
            </a:extLst>
          </p:cNvPr>
          <p:cNvSpPr txBox="1"/>
          <p:nvPr/>
        </p:nvSpPr>
        <p:spPr>
          <a:xfrm>
            <a:off x="538223" y="819838"/>
            <a:ext cx="8376687" cy="5440657"/>
          </a:xfrm>
          <a:prstGeom prst="rect">
            <a:avLst/>
          </a:prstGeom>
          <a:noFill/>
        </p:spPr>
        <p:txBody>
          <a:bodyPr wrap="square" lIns="91440" tIns="45720" rIns="91440" bIns="45720" rtlCol="0" anchor="t">
            <a:spAutoFit/>
          </a:bodyPr>
          <a:lstStyle/>
          <a:p>
            <a:pPr marL="342900" indent="-342900" algn="just">
              <a:lnSpc>
                <a:spcPct val="125000"/>
              </a:lnSpc>
              <a:buFont typeface="Courier New" panose="02070309020205020404" pitchFamily="49" charset="0"/>
              <a:buChar char="o"/>
            </a:pPr>
            <a:r>
              <a:rPr lang="en-US" sz="2000" dirty="0">
                <a:ea typeface="+mn-lt"/>
                <a:cs typeface="+mn-lt"/>
              </a:rPr>
              <a:t>Consists of two LSTM layers</a:t>
            </a:r>
            <a:endParaRPr lang="en-US" sz="2000" dirty="0">
              <a:solidFill>
                <a:srgbClr val="333333"/>
              </a:solidFill>
              <a:latin typeface="arial" panose="020B0604020202020204" pitchFamily="34" charset="0"/>
              <a:cs typeface="arial"/>
            </a:endParaRPr>
          </a:p>
          <a:p>
            <a:pPr marL="800100" lvl="1" indent="-342900" algn="just">
              <a:lnSpc>
                <a:spcPct val="125000"/>
              </a:lnSpc>
              <a:buFont typeface="Courier New,monospace" panose="02070309020205020404" pitchFamily="49" charset="0"/>
              <a:buChar char="o"/>
            </a:pPr>
            <a:r>
              <a:rPr lang="en-US" sz="2000" dirty="0">
                <a:ea typeface="+mn-lt"/>
                <a:cs typeface="+mn-lt"/>
              </a:rPr>
              <a:t>One forward processing and one backward processing</a:t>
            </a:r>
          </a:p>
          <a:p>
            <a:pPr marL="342900" indent="-342900" algn="just">
              <a:lnSpc>
                <a:spcPct val="125000"/>
              </a:lnSpc>
              <a:buFont typeface="Courier New" panose="02070309020205020404" pitchFamily="49" charset="0"/>
              <a:buChar char="o"/>
            </a:pPr>
            <a:r>
              <a:rPr lang="en-US" sz="2000" dirty="0">
                <a:ea typeface="+mn-lt"/>
                <a:cs typeface="+mn-lt"/>
              </a:rPr>
              <a:t>Good choice for tasks where capturing context is important</a:t>
            </a:r>
          </a:p>
          <a:p>
            <a:pPr marL="342900" indent="-342900" algn="just">
              <a:lnSpc>
                <a:spcPct val="125000"/>
              </a:lnSpc>
              <a:buFont typeface="Courier New" panose="02070309020205020404" pitchFamily="49" charset="0"/>
              <a:buChar char="o"/>
            </a:pPr>
            <a:r>
              <a:rPr lang="en-US" sz="2000" dirty="0">
                <a:ea typeface="+mn-lt"/>
                <a:cs typeface="+mn-lt"/>
              </a:rPr>
              <a:t>Compared to Stacked LSTM:</a:t>
            </a:r>
            <a:endParaRPr lang="en-US" dirty="0"/>
          </a:p>
          <a:p>
            <a:pPr marL="342900" indent="-342900" algn="just">
              <a:lnSpc>
                <a:spcPct val="125000"/>
              </a:lnSpc>
              <a:buFont typeface="Courier New" panose="02070309020205020404" pitchFamily="49" charset="0"/>
              <a:buChar char="o"/>
            </a:pPr>
            <a:endParaRPr lang="en-US" sz="2000" dirty="0">
              <a:solidFill>
                <a:srgbClr val="000000"/>
              </a:solidFill>
              <a:latin typeface="Arial"/>
              <a:cs typeface="Arial"/>
            </a:endParaRPr>
          </a:p>
          <a:p>
            <a:pPr marL="800100" lvl="1" indent="-342900" algn="just">
              <a:lnSpc>
                <a:spcPct val="125000"/>
              </a:lnSpc>
              <a:buFont typeface="Courier New" panose="02070309020205020404" pitchFamily="49" charset="0"/>
              <a:buChar char="o"/>
            </a:pPr>
            <a:endParaRPr lang="en-US" sz="2000" dirty="0">
              <a:solidFill>
                <a:srgbClr val="000000"/>
              </a:solidFill>
              <a:latin typeface="Arial"/>
              <a:cs typeface="Arial"/>
            </a:endParaRPr>
          </a:p>
          <a:p>
            <a:pPr marL="800100" lvl="1" indent="-342900" algn="just">
              <a:lnSpc>
                <a:spcPct val="125000"/>
              </a:lnSpc>
              <a:buFont typeface="Courier New" panose="02070309020205020404" pitchFamily="49" charset="0"/>
              <a:buChar char="o"/>
            </a:pPr>
            <a:endParaRPr lang="en-US" sz="2000" dirty="0">
              <a:solidFill>
                <a:srgbClr val="000000"/>
              </a:solidFill>
              <a:latin typeface="Arial"/>
              <a:cs typeface="Arial"/>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cs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cs typeface="arial" panose="020B0604020202020204" pitchFamily="34" charset="0"/>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a:p>
            <a:pPr algn="just">
              <a:lnSpc>
                <a:spcPct val="125000"/>
              </a:lnSpc>
            </a:pPr>
            <a:endParaRPr lang="en-US" sz="2000" dirty="0">
              <a:cs typeface="Arial"/>
            </a:endParaRPr>
          </a:p>
        </p:txBody>
      </p:sp>
      <p:sp>
        <p:nvSpPr>
          <p:cNvPr id="7" name="TextBox 6">
            <a:extLst>
              <a:ext uri="{FF2B5EF4-FFF2-40B4-BE49-F238E27FC236}">
                <a16:creationId xmlns:a16="http://schemas.microsoft.com/office/drawing/2014/main" id="{944E261D-EAA6-42D1-B46E-5F5C7AB56382}"/>
              </a:ext>
            </a:extLst>
          </p:cNvPr>
          <p:cNvSpPr txBox="1"/>
          <p:nvPr/>
        </p:nvSpPr>
        <p:spPr>
          <a:xfrm>
            <a:off x="538224" y="2572665"/>
            <a:ext cx="4635446" cy="1097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Pros</a:t>
            </a:r>
            <a:endParaRPr lang="en-US" dirty="0">
              <a:ea typeface="+mn-lt"/>
              <a:cs typeface="+mn-lt"/>
            </a:endParaRPr>
          </a:p>
          <a:p>
            <a:pPr marL="342900" indent="-342900" algn="just">
              <a:lnSpc>
                <a:spcPct val="125000"/>
              </a:lnSpc>
              <a:buFont typeface="Courier New,monospace"/>
              <a:buChar char="o"/>
            </a:pPr>
            <a:r>
              <a:rPr lang="en-US" dirty="0">
                <a:ea typeface="+mn-lt"/>
                <a:cs typeface="+mn-lt"/>
              </a:rPr>
              <a:t>Ability to capture context: both past and future state</a:t>
            </a:r>
            <a:endParaRPr lang="en-US" dirty="0"/>
          </a:p>
        </p:txBody>
      </p:sp>
      <p:sp>
        <p:nvSpPr>
          <p:cNvPr id="8" name="TextBox 7">
            <a:extLst>
              <a:ext uri="{FF2B5EF4-FFF2-40B4-BE49-F238E27FC236}">
                <a16:creationId xmlns:a16="http://schemas.microsoft.com/office/drawing/2014/main" id="{CDBA77AD-E94D-A5C7-9937-5FE6AACF7A48}"/>
              </a:ext>
            </a:extLst>
          </p:cNvPr>
          <p:cNvSpPr txBox="1"/>
          <p:nvPr/>
        </p:nvSpPr>
        <p:spPr>
          <a:xfrm>
            <a:off x="5675341" y="2572664"/>
            <a:ext cx="3348080"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cs typeface="Arial"/>
              </a:rPr>
              <a:t>Cons: </a:t>
            </a:r>
            <a:r>
              <a:rPr lang="en-US" dirty="0">
                <a:ea typeface="+mn-lt"/>
                <a:cs typeface="+mn-lt"/>
              </a:rPr>
              <a:t>with task requires complex relationships</a:t>
            </a:r>
          </a:p>
          <a:p>
            <a:pPr marL="342900" indent="-342900" algn="just">
              <a:lnSpc>
                <a:spcPct val="125000"/>
              </a:lnSpc>
              <a:buFont typeface="Courier New,monospace"/>
              <a:buChar char="o"/>
            </a:pPr>
            <a:r>
              <a:rPr lang="en-US" dirty="0">
                <a:ea typeface="+mn-lt"/>
                <a:cs typeface="+mn-lt"/>
              </a:rPr>
              <a:t>Limited capacity</a:t>
            </a:r>
          </a:p>
          <a:p>
            <a:pPr marL="342900" indent="-342900" algn="just">
              <a:lnSpc>
                <a:spcPct val="125000"/>
              </a:lnSpc>
              <a:buFont typeface="Courier New,monospace"/>
              <a:buChar char="o"/>
            </a:pPr>
            <a:r>
              <a:rPr lang="en-US" dirty="0">
                <a:ea typeface="+mn-lt"/>
                <a:cs typeface="+mn-lt"/>
              </a:rPr>
              <a:t>Reduced performance</a:t>
            </a:r>
          </a:p>
        </p:txBody>
      </p:sp>
      <p:pic>
        <p:nvPicPr>
          <p:cNvPr id="9" name="Picture 9" descr="Diagram&#10;&#10;Description automatically generated">
            <a:extLst>
              <a:ext uri="{FF2B5EF4-FFF2-40B4-BE49-F238E27FC236}">
                <a16:creationId xmlns:a16="http://schemas.microsoft.com/office/drawing/2014/main" id="{CA1CFFCA-EA1F-659F-9343-2A7C5B0CA3D3}"/>
              </a:ext>
            </a:extLst>
          </p:cNvPr>
          <p:cNvPicPr>
            <a:picLocks noChangeAspect="1"/>
          </p:cNvPicPr>
          <p:nvPr/>
        </p:nvPicPr>
        <p:blipFill>
          <a:blip r:embed="rId3"/>
          <a:stretch>
            <a:fillRect/>
          </a:stretch>
        </p:blipFill>
        <p:spPr>
          <a:xfrm>
            <a:off x="2609385" y="4159757"/>
            <a:ext cx="3925229" cy="2100738"/>
          </a:xfrm>
          <a:prstGeom prst="rect">
            <a:avLst/>
          </a:prstGeom>
        </p:spPr>
      </p:pic>
    </p:spTree>
    <p:extLst>
      <p:ext uri="{BB962C8B-B14F-4D97-AF65-F5344CB8AC3E}">
        <p14:creationId xmlns:p14="http://schemas.microsoft.com/office/powerpoint/2010/main" val="318380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lIns="91440" tIns="45720" rIns="91440" bIns="45720" anchor="t"/>
          <a:lstStyle/>
          <a:p>
            <a:r>
              <a:rPr lang="en-US">
                <a:latin typeface="+mj-lt"/>
                <a:ea typeface="Lato"/>
                <a:cs typeface="Lato"/>
              </a:rPr>
              <a:t>Auto-encoder LSTM</a:t>
            </a:r>
            <a:endParaRPr lang="en-US">
              <a:latin typeface="+mj-lt"/>
            </a:endParaRPr>
          </a:p>
        </p:txBody>
      </p:sp>
      <p:sp>
        <p:nvSpPr>
          <p:cNvPr id="4" name="TextBox 3">
            <a:extLst>
              <a:ext uri="{FF2B5EF4-FFF2-40B4-BE49-F238E27FC236}">
                <a16:creationId xmlns:a16="http://schemas.microsoft.com/office/drawing/2014/main" id="{19C310AD-98CD-F3B4-74B8-6845B1DF344D}"/>
              </a:ext>
            </a:extLst>
          </p:cNvPr>
          <p:cNvSpPr txBox="1"/>
          <p:nvPr/>
        </p:nvSpPr>
        <p:spPr>
          <a:xfrm>
            <a:off x="538223" y="819838"/>
            <a:ext cx="8002876" cy="4286494"/>
          </a:xfrm>
          <a:prstGeom prst="rect">
            <a:avLst/>
          </a:prstGeom>
          <a:noFill/>
        </p:spPr>
        <p:txBody>
          <a:bodyPr wrap="square" lIns="91440" tIns="45720" rIns="91440" bIns="45720" rtlCol="0" anchor="t">
            <a:spAutoFit/>
          </a:bodyPr>
          <a:lstStyle/>
          <a:p>
            <a:pPr marL="342900" indent="-342900" algn="just">
              <a:lnSpc>
                <a:spcPct val="125000"/>
              </a:lnSpc>
              <a:buFont typeface="Courier New" panose="02070309020205020404" pitchFamily="49" charset="0"/>
              <a:buChar char="o"/>
            </a:pPr>
            <a:r>
              <a:rPr lang="en-US" sz="2000" dirty="0">
                <a:ea typeface="+mn-lt"/>
                <a:cs typeface="+mn-lt"/>
              </a:rPr>
              <a:t>Auto-encoder LSTM is an implementation of an Auto-encoder for sequence data using an Encoder-Decoder LSTM architecture.</a:t>
            </a:r>
          </a:p>
          <a:p>
            <a:pPr marL="342900" indent="-342900" algn="just">
              <a:lnSpc>
                <a:spcPct val="125000"/>
              </a:lnSpc>
              <a:buFont typeface="Courier New" panose="02070309020205020404" pitchFamily="49" charset="0"/>
              <a:buChar char="o"/>
            </a:pPr>
            <a:r>
              <a:rPr lang="en-US" sz="2000" dirty="0">
                <a:ea typeface="+mn-lt"/>
                <a:cs typeface="+mn-lt"/>
              </a:rPr>
              <a:t>An encoder-decoder LSTM is trained on a dataset of sequences to read, encode, decode and recreate the input sequence.</a:t>
            </a:r>
            <a:endParaRPr lang="en-US" sz="2000" dirty="0">
              <a:solidFill>
                <a:srgbClr val="000000"/>
              </a:solidFill>
              <a:latin typeface="Arial"/>
              <a:cs typeface="Arial"/>
            </a:endParaRPr>
          </a:p>
          <a:p>
            <a:pPr marL="342900" indent="-342900" algn="just">
              <a:lnSpc>
                <a:spcPct val="125000"/>
              </a:lnSpc>
              <a:buFont typeface="Courier New,monospace" panose="02070309020205020404" pitchFamily="49" charset="0"/>
              <a:buChar char="o"/>
            </a:pPr>
            <a:r>
              <a:rPr lang="en-US" sz="2000" dirty="0">
                <a:cs typeface="Arial"/>
              </a:rPr>
              <a:t>Compared to Stacked LSTM:</a:t>
            </a:r>
            <a:endParaRPr lang="en-US" sz="2000" dirty="0">
              <a:ea typeface="+mn-lt"/>
              <a:cs typeface="+mn-lt"/>
            </a:endParaRPr>
          </a:p>
          <a:p>
            <a:pPr marL="342900" indent="-342900" algn="just">
              <a:lnSpc>
                <a:spcPct val="125000"/>
              </a:lnSpc>
              <a:buFont typeface="Courier New" panose="02070309020205020404" pitchFamily="49" charset="0"/>
              <a:buChar char="o"/>
            </a:pPr>
            <a:endParaRPr lang="en-US" sz="2000" dirty="0">
              <a:cs typeface="Arial"/>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cs typeface="Arial"/>
            </a:endParaRPr>
          </a:p>
          <a:p>
            <a:pPr algn="just">
              <a:lnSpc>
                <a:spcPct val="125000"/>
              </a:lnSpc>
            </a:pPr>
            <a:endParaRPr lang="en-US" sz="2000" dirty="0">
              <a:cs typeface="Arial"/>
            </a:endParaRPr>
          </a:p>
        </p:txBody>
      </p:sp>
      <p:sp>
        <p:nvSpPr>
          <p:cNvPr id="6" name="TextBox 5">
            <a:extLst>
              <a:ext uri="{FF2B5EF4-FFF2-40B4-BE49-F238E27FC236}">
                <a16:creationId xmlns:a16="http://schemas.microsoft.com/office/drawing/2014/main" id="{F3B463D9-499D-1CC2-9641-535A663C1E9C}"/>
              </a:ext>
            </a:extLst>
          </p:cNvPr>
          <p:cNvSpPr txBox="1"/>
          <p:nvPr/>
        </p:nvSpPr>
        <p:spPr>
          <a:xfrm>
            <a:off x="503395" y="2899903"/>
            <a:ext cx="3430086" cy="144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ea typeface="+mn-lt"/>
                <a:cs typeface="+mn-lt"/>
              </a:rPr>
              <a:t>Pros</a:t>
            </a:r>
          </a:p>
          <a:p>
            <a:pPr marL="342900" indent="-342900" algn="just">
              <a:lnSpc>
                <a:spcPct val="125000"/>
              </a:lnSpc>
              <a:buFont typeface="Courier New,monospace"/>
              <a:buChar char="o"/>
            </a:pPr>
            <a:r>
              <a:rPr lang="en-US" dirty="0">
                <a:ea typeface="+mn-lt"/>
                <a:cs typeface="+mn-lt"/>
              </a:rPr>
              <a:t>Data compression</a:t>
            </a:r>
          </a:p>
          <a:p>
            <a:pPr marL="342900" indent="-342900" algn="just">
              <a:lnSpc>
                <a:spcPct val="125000"/>
              </a:lnSpc>
              <a:buFont typeface="Courier New,monospace"/>
              <a:buChar char="o"/>
            </a:pPr>
            <a:r>
              <a:rPr lang="en-US" dirty="0">
                <a:ea typeface="+mn-lt"/>
                <a:cs typeface="+mn-lt"/>
              </a:rPr>
              <a:t>Dimensionality Reduction</a:t>
            </a:r>
            <a:endParaRPr lang="en-US" dirty="0">
              <a:cs typeface="Arial"/>
            </a:endParaRPr>
          </a:p>
          <a:p>
            <a:pPr marL="342900" indent="-342900" algn="just">
              <a:lnSpc>
                <a:spcPct val="125000"/>
              </a:lnSpc>
              <a:buFont typeface="Courier New,monospace"/>
              <a:buChar char="o"/>
            </a:pPr>
            <a:endParaRPr lang="en-US" dirty="0">
              <a:cs typeface="Arial"/>
            </a:endParaRPr>
          </a:p>
        </p:txBody>
      </p:sp>
      <p:pic>
        <p:nvPicPr>
          <p:cNvPr id="5" name="Picture 6" descr="Graphical user interface, diagram&#10;&#10;Description automatically generated">
            <a:extLst>
              <a:ext uri="{FF2B5EF4-FFF2-40B4-BE49-F238E27FC236}">
                <a16:creationId xmlns:a16="http://schemas.microsoft.com/office/drawing/2014/main" id="{469A72FA-5DF6-E842-F3AA-E6F1399B1070}"/>
              </a:ext>
            </a:extLst>
          </p:cNvPr>
          <p:cNvPicPr>
            <a:picLocks noChangeAspect="1"/>
          </p:cNvPicPr>
          <p:nvPr/>
        </p:nvPicPr>
        <p:blipFill>
          <a:blip r:embed="rId3"/>
          <a:stretch>
            <a:fillRect/>
          </a:stretch>
        </p:blipFill>
        <p:spPr>
          <a:xfrm>
            <a:off x="3168061" y="3960413"/>
            <a:ext cx="2743200" cy="2291837"/>
          </a:xfrm>
          <a:prstGeom prst="rect">
            <a:avLst/>
          </a:prstGeom>
        </p:spPr>
      </p:pic>
      <p:sp>
        <p:nvSpPr>
          <p:cNvPr id="10" name="TextBox 9">
            <a:extLst>
              <a:ext uri="{FF2B5EF4-FFF2-40B4-BE49-F238E27FC236}">
                <a16:creationId xmlns:a16="http://schemas.microsoft.com/office/drawing/2014/main" id="{64290B9E-B57A-49E6-CF77-7CFF247B1E7C}"/>
              </a:ext>
            </a:extLst>
          </p:cNvPr>
          <p:cNvSpPr txBox="1"/>
          <p:nvPr/>
        </p:nvSpPr>
        <p:spPr>
          <a:xfrm>
            <a:off x="4831137" y="2899903"/>
            <a:ext cx="3981231" cy="1789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5000"/>
              </a:lnSpc>
            </a:pPr>
            <a:r>
              <a:rPr lang="en-US" dirty="0">
                <a:ea typeface="+mn-lt"/>
                <a:cs typeface="+mn-lt"/>
              </a:rPr>
              <a:t>Cons</a:t>
            </a:r>
            <a:endParaRPr lang="en-US" dirty="0"/>
          </a:p>
          <a:p>
            <a:pPr marL="342900" indent="-342900" algn="just">
              <a:lnSpc>
                <a:spcPct val="125000"/>
              </a:lnSpc>
              <a:buFont typeface="Courier New,monospace"/>
              <a:buChar char="o"/>
            </a:pPr>
            <a:r>
              <a:rPr lang="en-US" dirty="0">
                <a:ea typeface="+mn-lt"/>
                <a:cs typeface="+mn-lt"/>
              </a:rPr>
              <a:t>Complexity</a:t>
            </a:r>
            <a:endParaRPr lang="en-US" dirty="0"/>
          </a:p>
          <a:p>
            <a:pPr marL="342900" indent="-342900" algn="just">
              <a:lnSpc>
                <a:spcPct val="125000"/>
              </a:lnSpc>
              <a:buFont typeface="Courier New,monospace"/>
              <a:buChar char="o"/>
            </a:pPr>
            <a:r>
              <a:rPr lang="en-US" dirty="0">
                <a:ea typeface="+mn-lt"/>
                <a:cs typeface="+mn-lt"/>
              </a:rPr>
              <a:t>Limited Applications</a:t>
            </a:r>
            <a:endParaRPr lang="en-US" dirty="0">
              <a:cs typeface="Arial"/>
            </a:endParaRPr>
          </a:p>
          <a:p>
            <a:pPr marL="342900" indent="-342900" algn="just">
              <a:lnSpc>
                <a:spcPct val="125000"/>
              </a:lnSpc>
              <a:buFont typeface="Courier New,monospace"/>
              <a:buChar char="o"/>
            </a:pPr>
            <a:endParaRPr lang="en-US" dirty="0">
              <a:ea typeface="+mn-lt"/>
              <a:cs typeface="+mn-lt"/>
            </a:endParaRPr>
          </a:p>
          <a:p>
            <a:pPr marL="342900" indent="-342900" algn="just">
              <a:lnSpc>
                <a:spcPct val="125000"/>
              </a:lnSpc>
              <a:buFont typeface="Courier New,monospace"/>
              <a:buChar char="o"/>
            </a:pPr>
            <a:endParaRPr lang="en-US" dirty="0">
              <a:cs typeface="Arial"/>
            </a:endParaRPr>
          </a:p>
        </p:txBody>
      </p:sp>
    </p:spTree>
    <p:extLst>
      <p:ext uri="{BB962C8B-B14F-4D97-AF65-F5344CB8AC3E}">
        <p14:creationId xmlns:p14="http://schemas.microsoft.com/office/powerpoint/2010/main" val="106411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Diagram&#10;&#10;Description automatically generated">
            <a:extLst>
              <a:ext uri="{FF2B5EF4-FFF2-40B4-BE49-F238E27FC236}">
                <a16:creationId xmlns:a16="http://schemas.microsoft.com/office/drawing/2014/main" id="{CDB5FEE4-20B8-54DD-FE8B-1B2131AE142C}"/>
              </a:ext>
            </a:extLst>
          </p:cNvPr>
          <p:cNvPicPr>
            <a:picLocks noChangeAspect="1"/>
          </p:cNvPicPr>
          <p:nvPr/>
        </p:nvPicPr>
        <p:blipFill>
          <a:blip r:embed="rId3"/>
          <a:stretch>
            <a:fillRect/>
          </a:stretch>
        </p:blipFill>
        <p:spPr>
          <a:xfrm>
            <a:off x="1889501" y="3260719"/>
            <a:ext cx="5364997" cy="3033203"/>
          </a:xfrm>
          <a:prstGeom prst="rect">
            <a:avLst/>
          </a:prstGeom>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lIns="91440" tIns="45720" rIns="91440" bIns="45720" anchor="t"/>
          <a:lstStyle/>
          <a:p>
            <a:r>
              <a:rPr lang="en-US">
                <a:latin typeface="+mj-lt"/>
                <a:ea typeface="Lato"/>
                <a:cs typeface="Lato"/>
              </a:rPr>
              <a:t>Attention Mechanism in LSTM</a:t>
            </a:r>
            <a:endParaRPr lang="en-US">
              <a:latin typeface="+mj-lt"/>
            </a:endParaRPr>
          </a:p>
        </p:txBody>
      </p:sp>
      <p:sp>
        <p:nvSpPr>
          <p:cNvPr id="4" name="TextBox 3">
            <a:extLst>
              <a:ext uri="{FF2B5EF4-FFF2-40B4-BE49-F238E27FC236}">
                <a16:creationId xmlns:a16="http://schemas.microsoft.com/office/drawing/2014/main" id="{19C310AD-98CD-F3B4-74B8-6845B1DF344D}"/>
              </a:ext>
            </a:extLst>
          </p:cNvPr>
          <p:cNvSpPr txBox="1"/>
          <p:nvPr/>
        </p:nvSpPr>
        <p:spPr>
          <a:xfrm>
            <a:off x="189512" y="819838"/>
            <a:ext cx="8351587" cy="2362891"/>
          </a:xfrm>
          <a:prstGeom prst="rect">
            <a:avLst/>
          </a:prstGeom>
          <a:noFill/>
        </p:spPr>
        <p:txBody>
          <a:bodyPr wrap="square" lIns="91440" tIns="45720" rIns="91440" bIns="45720" rtlCol="0" anchor="t">
            <a:spAutoFit/>
          </a:bodyPr>
          <a:lstStyle/>
          <a:p>
            <a:pPr marL="342900" indent="-342900" algn="just">
              <a:lnSpc>
                <a:spcPct val="125000"/>
              </a:lnSpc>
              <a:buFont typeface="Wingdings" panose="02070309020205020404" pitchFamily="49" charset="0"/>
              <a:buChar char="v"/>
            </a:pPr>
            <a:r>
              <a:rPr lang="en-US" sz="2000" dirty="0">
                <a:ea typeface="+mn-lt"/>
                <a:cs typeface="+mn-lt"/>
              </a:rPr>
              <a:t>A technique for selectively focusing on certain parts of the input sequence while making predictions</a:t>
            </a:r>
            <a:endParaRPr lang="en-US" dirty="0"/>
          </a:p>
          <a:p>
            <a:pPr marL="342900" indent="-342900" algn="just">
              <a:lnSpc>
                <a:spcPct val="125000"/>
              </a:lnSpc>
              <a:buFont typeface="Wingdings" panose="02070309020205020404" pitchFamily="49" charset="0"/>
              <a:buChar char="v"/>
            </a:pPr>
            <a:r>
              <a:rPr lang="en-US" sz="2000" dirty="0">
                <a:ea typeface="+mn-lt"/>
                <a:cs typeface="+mn-lt"/>
              </a:rPr>
              <a:t>Unlike traditional LSTMs, which treat all input steps equally, attention allows the model to weigh different steps differently, based on their relevance to the prediction task.</a:t>
            </a:r>
            <a:endParaRPr lang="en-US" sz="2000" dirty="0">
              <a:cs typeface="Arial"/>
            </a:endParaRPr>
          </a:p>
          <a:p>
            <a:pPr marL="342900" indent="-342900" algn="just">
              <a:lnSpc>
                <a:spcPct val="125000"/>
              </a:lnSpc>
              <a:buFont typeface="Wingdings"/>
              <a:buChar char="v"/>
            </a:pPr>
            <a:endParaRPr lang="en-US" sz="2000" dirty="0">
              <a:cs typeface="Arial"/>
            </a:endParaRPr>
          </a:p>
        </p:txBody>
      </p:sp>
      <p:sp>
        <p:nvSpPr>
          <p:cNvPr id="7" name="TextBox 6">
            <a:extLst>
              <a:ext uri="{FF2B5EF4-FFF2-40B4-BE49-F238E27FC236}">
                <a16:creationId xmlns:a16="http://schemas.microsoft.com/office/drawing/2014/main" id="{E50F69E4-A457-6261-99B5-02313B86BF7F}"/>
              </a:ext>
            </a:extLst>
          </p:cNvPr>
          <p:cNvSpPr txBox="1"/>
          <p:nvPr/>
        </p:nvSpPr>
        <p:spPr>
          <a:xfrm>
            <a:off x="236633" y="2848715"/>
            <a:ext cx="3355772" cy="824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25000"/>
              </a:lnSpc>
              <a:buFont typeface="Wingdings"/>
              <a:buChar char="v"/>
            </a:pPr>
            <a:r>
              <a:rPr lang="en-US" sz="2000" dirty="0">
                <a:cs typeface="Arial"/>
              </a:rPr>
              <a:t>Improved accuracy and increased interpretability</a:t>
            </a:r>
            <a:endParaRPr lang="en-US" sz="2000" dirty="0">
              <a:ea typeface="+mn-lt"/>
              <a:cs typeface="+mn-lt"/>
            </a:endParaRPr>
          </a:p>
        </p:txBody>
      </p:sp>
    </p:spTree>
    <p:extLst>
      <p:ext uri="{BB962C8B-B14F-4D97-AF65-F5344CB8AC3E}">
        <p14:creationId xmlns:p14="http://schemas.microsoft.com/office/powerpoint/2010/main" val="290285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lIns="91440" tIns="45720" rIns="91440" bIns="45720" anchor="t"/>
          <a:lstStyle/>
          <a:p>
            <a:r>
              <a:rPr lang="en-US">
                <a:latin typeface="+mj-lt"/>
                <a:ea typeface="Lato"/>
                <a:cs typeface="Lato"/>
              </a:rPr>
              <a:t>Gate Recurrent Unit (GRU)</a:t>
            </a:r>
          </a:p>
        </p:txBody>
      </p:sp>
      <p:pic>
        <p:nvPicPr>
          <p:cNvPr id="5" name="Picture 5">
            <a:extLst>
              <a:ext uri="{FF2B5EF4-FFF2-40B4-BE49-F238E27FC236}">
                <a16:creationId xmlns:a16="http://schemas.microsoft.com/office/drawing/2014/main" id="{B2B6A99B-8DEE-AB47-E18B-82A19AE83453}"/>
              </a:ext>
            </a:extLst>
          </p:cNvPr>
          <p:cNvPicPr>
            <a:picLocks noChangeAspect="1"/>
          </p:cNvPicPr>
          <p:nvPr/>
        </p:nvPicPr>
        <p:blipFill>
          <a:blip r:embed="rId3"/>
          <a:stretch>
            <a:fillRect/>
          </a:stretch>
        </p:blipFill>
        <p:spPr>
          <a:xfrm>
            <a:off x="3497451" y="2568862"/>
            <a:ext cx="5519979" cy="3915867"/>
          </a:xfrm>
          <a:prstGeom prst="rect">
            <a:avLst/>
          </a:prstGeom>
        </p:spPr>
      </p:pic>
      <p:sp>
        <p:nvSpPr>
          <p:cNvPr id="4" name="TextBox 3">
            <a:extLst>
              <a:ext uri="{FF2B5EF4-FFF2-40B4-BE49-F238E27FC236}">
                <a16:creationId xmlns:a16="http://schemas.microsoft.com/office/drawing/2014/main" id="{4A3D2990-2BAE-FFC8-2E74-F42A9838B4B5}"/>
              </a:ext>
            </a:extLst>
          </p:cNvPr>
          <p:cNvSpPr txBox="1"/>
          <p:nvPr/>
        </p:nvSpPr>
        <p:spPr>
          <a:xfrm>
            <a:off x="232473" y="710339"/>
            <a:ext cx="8782374" cy="2343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a:buChar char="v"/>
            </a:pPr>
            <a:r>
              <a:rPr lang="en-US" sz="2000">
                <a:ea typeface="+mn-lt"/>
                <a:cs typeface="+mn-lt"/>
              </a:rPr>
              <a:t>GRU (Gated Recurrent Unit) is a type of RNN designed to handle long-term dependencies in sequential data.</a:t>
            </a:r>
            <a:endParaRPr lang="en-US" sz="2000">
              <a:cs typeface="Arial"/>
            </a:endParaRPr>
          </a:p>
          <a:p>
            <a:pPr marL="342900" indent="-342900" algn="just">
              <a:lnSpc>
                <a:spcPct val="150000"/>
              </a:lnSpc>
              <a:buFont typeface="Wingdings"/>
              <a:buChar char="v"/>
            </a:pPr>
            <a:r>
              <a:rPr lang="en-US" sz="2000">
                <a:cs typeface="Arial"/>
              </a:rPr>
              <a:t>Uses two gates (update and reset) to control information flow, improving computational efficiency and reducing vanishing gradient issues.</a:t>
            </a:r>
          </a:p>
        </p:txBody>
      </p:sp>
      <p:sp>
        <p:nvSpPr>
          <p:cNvPr id="7" name="TextBox 6">
            <a:extLst>
              <a:ext uri="{FF2B5EF4-FFF2-40B4-BE49-F238E27FC236}">
                <a16:creationId xmlns:a16="http://schemas.microsoft.com/office/drawing/2014/main" id="{2D4F190F-81EB-C3EE-5500-9DDA2E3406BB}"/>
              </a:ext>
            </a:extLst>
          </p:cNvPr>
          <p:cNvSpPr txBox="1"/>
          <p:nvPr/>
        </p:nvSpPr>
        <p:spPr>
          <a:xfrm>
            <a:off x="232474" y="3054457"/>
            <a:ext cx="3125491" cy="1881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en-US" sz="2000">
                <a:ea typeface="+mn-lt"/>
                <a:cs typeface="+mn-lt"/>
              </a:rPr>
              <a:t>Widely used in NLP, language translation, text classification, and speech recognition</a:t>
            </a:r>
            <a:endParaRPr lang="en-US" sz="2000">
              <a:cs typeface="Arial"/>
            </a:endParaRPr>
          </a:p>
        </p:txBody>
      </p:sp>
    </p:spTree>
    <p:extLst>
      <p:ext uri="{BB962C8B-B14F-4D97-AF65-F5344CB8AC3E}">
        <p14:creationId xmlns:p14="http://schemas.microsoft.com/office/powerpoint/2010/main" val="425754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b="1" dirty="0">
                <a:latin typeface="+mj-lt"/>
              </a:rPr>
              <a:t>Experiments</a:t>
            </a:r>
            <a:endParaRPr lang="en-US" sz="2200" b="1" dirty="0">
              <a:latin typeface="+mj-lt"/>
            </a:endParaRPr>
          </a:p>
          <a:p>
            <a:pPr marL="971550" lvl="1" indent="-514350">
              <a:lnSpc>
                <a:spcPct val="150000"/>
              </a:lnSpc>
              <a:buFont typeface="+mj-lt"/>
              <a:buAutoNum type="arabicPeriod"/>
            </a:pPr>
            <a:r>
              <a:rPr lang="en-US" sz="2200" dirty="0">
                <a:latin typeface="+mj-lt"/>
              </a:rPr>
              <a:t>Experimental settings</a:t>
            </a:r>
          </a:p>
          <a:p>
            <a:pPr marL="971550" lvl="1" indent="-514350">
              <a:lnSpc>
                <a:spcPct val="150000"/>
              </a:lnSpc>
              <a:buFont typeface="+mj-lt"/>
              <a:buAutoNum type="arabicPeriod"/>
            </a:pPr>
            <a:r>
              <a:rPr lang="en-US" sz="2200" dirty="0">
                <a:latin typeface="+mj-lt"/>
              </a:rPr>
              <a:t>VAR and Prophet</a:t>
            </a:r>
          </a:p>
          <a:p>
            <a:pPr marL="971550" lvl="1" indent="-514350">
              <a:lnSpc>
                <a:spcPct val="150000"/>
              </a:lnSpc>
              <a:buFont typeface="+mj-lt"/>
              <a:buAutoNum type="arabicPeriod"/>
            </a:pPr>
            <a:r>
              <a:rPr lang="en-US" sz="2200" dirty="0">
                <a:latin typeface="+mj-lt"/>
              </a:rPr>
              <a:t>Deep Learning</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420169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latin typeface="+mj-lt"/>
              </a:rPr>
              <a:t>Problem</a:t>
            </a:r>
          </a:p>
          <a:p>
            <a:pPr marL="514350" indent="-514350">
              <a:lnSpc>
                <a:spcPct val="150000"/>
              </a:lnSpc>
              <a:buFont typeface="+mj-lt"/>
              <a:buAutoNum type="arabicPeriod"/>
            </a:pPr>
            <a:r>
              <a:rPr lang="en-US" sz="2600" dirty="0">
                <a:latin typeface="+mj-lt"/>
              </a:rPr>
              <a:t>Data</a:t>
            </a:r>
          </a:p>
          <a:p>
            <a:pPr marL="514350" indent="-514350">
              <a:lnSpc>
                <a:spcPct val="150000"/>
              </a:lnSpc>
              <a:buFont typeface="+mj-lt"/>
              <a:buAutoNum type="arabicPeriod"/>
            </a:pPr>
            <a:r>
              <a:rPr lang="en-US" sz="2600" dirty="0">
                <a:latin typeface="+mj-lt"/>
              </a:rPr>
              <a:t>Models</a:t>
            </a:r>
          </a:p>
          <a:p>
            <a:pPr marL="514350" indent="-514350">
              <a:lnSpc>
                <a:spcPct val="150000"/>
              </a:lnSpc>
              <a:buFont typeface="+mj-lt"/>
              <a:buAutoNum type="arabicPeriod"/>
            </a:pPr>
            <a:r>
              <a:rPr lang="en-US" sz="2600" dirty="0">
                <a:latin typeface="+mj-lt"/>
              </a:rPr>
              <a:t>Experiments</a:t>
            </a:r>
          </a:p>
          <a:p>
            <a:pPr marL="514350" indent="-514350">
              <a:lnSpc>
                <a:spcPct val="150000"/>
              </a:lnSpc>
              <a:buFont typeface="+mj-lt"/>
              <a:buAutoNum type="arabicPeriod"/>
            </a:pPr>
            <a:r>
              <a:rPr lang="en-US" sz="2600" dirty="0">
                <a:latin typeface="+mj-lt"/>
              </a:rPr>
              <a:t>Conclusion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759BA2-6942-F017-B196-F0489F818EBE}"/>
              </a:ext>
            </a:extLst>
          </p:cNvPr>
          <p:cNvSpPr txBox="1"/>
          <p:nvPr/>
        </p:nvSpPr>
        <p:spPr>
          <a:xfrm>
            <a:off x="538223" y="819838"/>
            <a:ext cx="8002876" cy="512524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rPr>
              <a:t>Loss:</a:t>
            </a: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endParaRPr lang="en-US" sz="2400" dirty="0">
              <a:solidFill>
                <a:srgbClr val="333333"/>
              </a:solidFill>
              <a:latin typeface="arial" panose="020B0604020202020204" pitchFamily="34" charset="0"/>
            </a:endParaRP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rPr>
              <a:t>Models:</a:t>
            </a: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VAR</a:t>
            </a:r>
          </a:p>
          <a:p>
            <a:pPr marL="800100" lvl="1" indent="-342900" algn="just">
              <a:lnSpc>
                <a:spcPct val="125000"/>
              </a:lnSpc>
              <a:buFont typeface="Arial" panose="020B0604020202020204" pitchFamily="34" charset="0"/>
              <a:buChar char="•"/>
            </a:pPr>
            <a:r>
              <a:rPr lang="en-US" sz="2400" dirty="0" err="1">
                <a:solidFill>
                  <a:srgbClr val="333333"/>
                </a:solidFill>
                <a:latin typeface="arial" panose="020B0604020202020204" pitchFamily="34" charset="0"/>
              </a:rPr>
              <a:t>FbProphet</a:t>
            </a:r>
            <a:endParaRPr lang="en-US" sz="24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LSTM and its variants</a:t>
            </a:r>
          </a:p>
          <a:p>
            <a:pPr marL="800100" lvl="1" indent="-342900" algn="just">
              <a:lnSpc>
                <a:spcPct val="125000"/>
              </a:lnSpc>
              <a:buFont typeface="Arial" panose="020B0604020202020204" pitchFamily="34" charset="0"/>
              <a:buChar char="•"/>
            </a:pPr>
            <a:r>
              <a:rPr lang="en-US" sz="2400" dirty="0">
                <a:solidFill>
                  <a:srgbClr val="333333"/>
                </a:solidFill>
                <a:latin typeface="arial" panose="020B0604020202020204" pitchFamily="34" charset="0"/>
              </a:rPr>
              <a:t>GRU</a:t>
            </a:r>
          </a:p>
          <a:p>
            <a:pPr marL="800100" lvl="1" indent="-342900" algn="just">
              <a:lnSpc>
                <a:spcPct val="125000"/>
              </a:lnSpc>
              <a:buFont typeface="Arial" panose="020B0604020202020204" pitchFamily="34" charset="0"/>
              <a:buChar char="•"/>
            </a:pPr>
            <a:endParaRPr lang="en-US" sz="2400" dirty="0">
              <a:solidFill>
                <a:srgbClr val="333333"/>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Experimental settings</a:t>
            </a:r>
            <a:endParaRPr lang="en-US" dirty="0">
              <a:latin typeface="+mj-lt"/>
            </a:endParaRPr>
          </a:p>
        </p:txBody>
      </p:sp>
      <p:pic>
        <p:nvPicPr>
          <p:cNvPr id="8" name="Picture 7">
            <a:extLst>
              <a:ext uri="{FF2B5EF4-FFF2-40B4-BE49-F238E27FC236}">
                <a16:creationId xmlns:a16="http://schemas.microsoft.com/office/drawing/2014/main" id="{427B710C-F636-1103-9598-5EA37BE2ECA8}"/>
              </a:ext>
            </a:extLst>
          </p:cNvPr>
          <p:cNvPicPr>
            <a:picLocks noChangeAspect="1"/>
          </p:cNvPicPr>
          <p:nvPr/>
        </p:nvPicPr>
        <p:blipFill>
          <a:blip r:embed="rId3"/>
          <a:stretch>
            <a:fillRect/>
          </a:stretch>
        </p:blipFill>
        <p:spPr>
          <a:xfrm>
            <a:off x="2143453" y="884846"/>
            <a:ext cx="2396208" cy="505189"/>
          </a:xfrm>
          <a:prstGeom prst="rect">
            <a:avLst/>
          </a:prstGeom>
        </p:spPr>
      </p:pic>
      <p:pic>
        <p:nvPicPr>
          <p:cNvPr id="10" name="Picture 9">
            <a:extLst>
              <a:ext uri="{FF2B5EF4-FFF2-40B4-BE49-F238E27FC236}">
                <a16:creationId xmlns:a16="http://schemas.microsoft.com/office/drawing/2014/main" id="{6697EE55-958A-475B-F859-5D553ACFF740}"/>
              </a:ext>
            </a:extLst>
          </p:cNvPr>
          <p:cNvPicPr>
            <a:picLocks noChangeAspect="1"/>
          </p:cNvPicPr>
          <p:nvPr/>
        </p:nvPicPr>
        <p:blipFill>
          <a:blip r:embed="rId4"/>
          <a:stretch>
            <a:fillRect/>
          </a:stretch>
        </p:blipFill>
        <p:spPr>
          <a:xfrm>
            <a:off x="2123133" y="1438724"/>
            <a:ext cx="3104098" cy="706506"/>
          </a:xfrm>
          <a:prstGeom prst="rect">
            <a:avLst/>
          </a:prstGeom>
        </p:spPr>
      </p:pic>
      <p:pic>
        <p:nvPicPr>
          <p:cNvPr id="12" name="Picture 11">
            <a:extLst>
              <a:ext uri="{FF2B5EF4-FFF2-40B4-BE49-F238E27FC236}">
                <a16:creationId xmlns:a16="http://schemas.microsoft.com/office/drawing/2014/main" id="{3F24AD58-20B9-2C2A-799D-0FC7FD37457F}"/>
              </a:ext>
            </a:extLst>
          </p:cNvPr>
          <p:cNvPicPr>
            <a:picLocks noChangeAspect="1"/>
          </p:cNvPicPr>
          <p:nvPr/>
        </p:nvPicPr>
        <p:blipFill>
          <a:blip r:embed="rId5"/>
          <a:stretch>
            <a:fillRect/>
          </a:stretch>
        </p:blipFill>
        <p:spPr>
          <a:xfrm>
            <a:off x="2153613" y="2194824"/>
            <a:ext cx="2957564" cy="544408"/>
          </a:xfrm>
          <a:prstGeom prst="rect">
            <a:avLst/>
          </a:prstGeom>
        </p:spPr>
      </p:pic>
    </p:spTree>
    <p:extLst>
      <p:ext uri="{BB962C8B-B14F-4D97-AF65-F5344CB8AC3E}">
        <p14:creationId xmlns:p14="http://schemas.microsoft.com/office/powerpoint/2010/main" val="3827014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759BA2-6942-F017-B196-F0489F818EBE}"/>
              </a:ext>
            </a:extLst>
          </p:cNvPr>
          <p:cNvSpPr txBox="1"/>
          <p:nvPr/>
        </p:nvSpPr>
        <p:spPr>
          <a:xfrm>
            <a:off x="538223" y="819838"/>
            <a:ext cx="8002876" cy="5586914"/>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400" b="0" i="0" dirty="0">
                <a:effectLst/>
                <a:latin typeface="Arial" panose="020B0604020202020204" pitchFamily="34" charset="0"/>
              </a:rPr>
              <a:t>Measure the performance of two traditional approaches </a:t>
            </a:r>
            <a:r>
              <a:rPr lang="en-US" sz="2400" b="0" i="0" dirty="0">
                <a:effectLst/>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sym typeface="Wingdings" panose="05000000000000000000" pitchFamily="2" charset="2"/>
              </a:rPr>
              <a:t>Benchmarks.</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Impact of history on the performance of Deep Learning models  </a:t>
            </a:r>
            <a:r>
              <a:rPr lang="en-US" sz="2400" dirty="0">
                <a:solidFill>
                  <a:srgbClr val="7030A0"/>
                </a:solidFill>
                <a:latin typeface="Arial" panose="020B0604020202020204" pitchFamily="34" charset="0"/>
                <a:sym typeface="Wingdings" panose="05000000000000000000" pitchFamily="2" charset="2"/>
              </a:rPr>
              <a:t>Find proper number of history time steps.</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Usefulness of clipping techniques </a:t>
            </a:r>
            <a:r>
              <a:rPr lang="en-US" sz="2400" dirty="0">
                <a:solidFill>
                  <a:srgbClr val="7030A0"/>
                </a:solidFill>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rPr>
              <a:t>Whether the abnormally low value of the National electricity load</a:t>
            </a:r>
            <a:r>
              <a:rPr lang="en-US" sz="2400" b="0" i="0" dirty="0">
                <a:solidFill>
                  <a:srgbClr val="7030A0"/>
                </a:solidFill>
                <a:effectLst/>
                <a:latin typeface="Arial" panose="020B0604020202020204" pitchFamily="34" charset="0"/>
                <a:sym typeface="Wingdings" panose="05000000000000000000" pitchFamily="2" charset="2"/>
              </a:rPr>
              <a:t> cause negative effect.</a:t>
            </a:r>
          </a:p>
          <a:p>
            <a:pPr marL="342900" indent="-342900" algn="just">
              <a:lnSpc>
                <a:spcPct val="125000"/>
              </a:lnSpc>
              <a:buFont typeface="Courier New" panose="02070309020205020404" pitchFamily="49" charset="0"/>
              <a:buChar char="o"/>
            </a:pPr>
            <a:r>
              <a:rPr lang="en-US" sz="2400" b="0" i="0" dirty="0">
                <a:effectLst/>
                <a:latin typeface="Arial" panose="020B0604020202020204" pitchFamily="34" charset="0"/>
              </a:rPr>
              <a:t>Performance of models when forecasting different number of future time steps </a:t>
            </a:r>
            <a:r>
              <a:rPr lang="en-US" sz="2400" b="0" i="0" dirty="0">
                <a:effectLst/>
                <a:latin typeface="Arial" panose="020B0604020202020204" pitchFamily="34" charset="0"/>
                <a:sym typeface="Wingdings" panose="05000000000000000000" pitchFamily="2" charset="2"/>
              </a:rPr>
              <a:t> </a:t>
            </a:r>
            <a:r>
              <a:rPr lang="en-US" sz="2400" b="0" i="0" dirty="0">
                <a:solidFill>
                  <a:srgbClr val="7030A0"/>
                </a:solidFill>
                <a:effectLst/>
                <a:latin typeface="Arial" panose="020B0604020202020204" pitchFamily="34" charset="0"/>
                <a:sym typeface="Wingdings" panose="05000000000000000000" pitchFamily="2" charset="2"/>
              </a:rPr>
              <a:t>When Deep Learning models helpful.</a:t>
            </a:r>
          </a:p>
          <a:p>
            <a:pPr marL="342900" indent="-342900" algn="just">
              <a:lnSpc>
                <a:spcPct val="125000"/>
              </a:lnSpc>
              <a:buFont typeface="Courier New" panose="02070309020205020404" pitchFamily="49" charset="0"/>
              <a:buChar char="o"/>
            </a:pPr>
            <a:r>
              <a:rPr lang="en-US" sz="2400" dirty="0">
                <a:solidFill>
                  <a:srgbClr val="333333"/>
                </a:solidFill>
                <a:latin typeface="Arial" panose="020B0604020202020204" pitchFamily="34" charset="0"/>
                <a:sym typeface="Wingdings" panose="05000000000000000000" pitchFamily="2" charset="2"/>
              </a:rPr>
              <a:t>Test the endurance  </a:t>
            </a:r>
            <a:r>
              <a:rPr lang="en-US" sz="2400" dirty="0">
                <a:solidFill>
                  <a:srgbClr val="7030A0"/>
                </a:solidFill>
                <a:latin typeface="Arial" panose="020B0604020202020204" pitchFamily="34" charset="0"/>
                <a:sym typeface="Wingdings" panose="05000000000000000000" pitchFamily="2" charset="2"/>
              </a:rPr>
              <a:t>Can models perform well without </a:t>
            </a:r>
            <a:r>
              <a:rPr lang="en-US" sz="2400" dirty="0" err="1">
                <a:solidFill>
                  <a:srgbClr val="7030A0"/>
                </a:solidFill>
                <a:latin typeface="Arial" panose="020B0604020202020204" pitchFamily="34" charset="0"/>
                <a:sym typeface="Wingdings" panose="05000000000000000000" pitchFamily="2" charset="2"/>
              </a:rPr>
              <a:t>retraing</a:t>
            </a:r>
            <a:r>
              <a:rPr lang="en-US" sz="2400" dirty="0">
                <a:solidFill>
                  <a:srgbClr val="7030A0"/>
                </a:solidFill>
                <a:latin typeface="Arial" panose="020B0604020202020204" pitchFamily="34" charset="0"/>
                <a:sym typeface="Wingdings" panose="05000000000000000000" pitchFamily="2" charset="2"/>
              </a:rPr>
              <a:t>.</a:t>
            </a:r>
            <a:endParaRPr lang="en-US" sz="2400" dirty="0">
              <a:solidFill>
                <a:srgbClr val="7030A0"/>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Test scenarios</a:t>
            </a:r>
          </a:p>
        </p:txBody>
      </p:sp>
    </p:spTree>
    <p:extLst>
      <p:ext uri="{BB962C8B-B14F-4D97-AF65-F5344CB8AC3E}">
        <p14:creationId xmlns:p14="http://schemas.microsoft.com/office/powerpoint/2010/main" val="852933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VAR - Bayesian Information Criterion</a:t>
            </a:r>
          </a:p>
        </p:txBody>
      </p:sp>
      <p:pic>
        <p:nvPicPr>
          <p:cNvPr id="5" name="Graphic 4">
            <a:extLst>
              <a:ext uri="{FF2B5EF4-FFF2-40B4-BE49-F238E27FC236}">
                <a16:creationId xmlns:a16="http://schemas.microsoft.com/office/drawing/2014/main" id="{7CA83676-AB59-F98D-2101-EB7748C38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0623" y="2079590"/>
            <a:ext cx="6022754" cy="4000018"/>
          </a:xfrm>
          <a:prstGeom prst="rect">
            <a:avLst/>
          </a:prstGeom>
        </p:spPr>
      </p:pic>
      <p:sp>
        <p:nvSpPr>
          <p:cNvPr id="6" name="TextBox 5">
            <a:extLst>
              <a:ext uri="{FF2B5EF4-FFF2-40B4-BE49-F238E27FC236}">
                <a16:creationId xmlns:a16="http://schemas.microsoft.com/office/drawing/2014/main" id="{76DA226A-1E1F-121D-1687-1F04281E9EA0}"/>
              </a:ext>
            </a:extLst>
          </p:cNvPr>
          <p:cNvSpPr txBox="1"/>
          <p:nvPr/>
        </p:nvSpPr>
        <p:spPr>
          <a:xfrm>
            <a:off x="538223" y="819838"/>
            <a:ext cx="8002876" cy="970266"/>
          </a:xfrm>
          <a:prstGeom prst="rect">
            <a:avLst/>
          </a:prstGeom>
          <a:noFill/>
        </p:spPr>
        <p:txBody>
          <a:bodyPr wrap="square" rtlCol="0">
            <a:spAutoFit/>
          </a:bodyPr>
          <a:lstStyle/>
          <a:p>
            <a:pPr algn="just">
              <a:lnSpc>
                <a:spcPct val="125000"/>
              </a:lnSpc>
            </a:pPr>
            <a:r>
              <a:rPr lang="en-US" sz="2400" dirty="0">
                <a:latin typeface="arial" panose="020B0604020202020204" pitchFamily="34" charset="0"/>
              </a:rPr>
              <a:t>Best order (number of history time steps used to predict) is 26.</a:t>
            </a:r>
          </a:p>
        </p:txBody>
      </p:sp>
    </p:spTree>
    <p:extLst>
      <p:ext uri="{BB962C8B-B14F-4D97-AF65-F5344CB8AC3E}">
        <p14:creationId xmlns:p14="http://schemas.microsoft.com/office/powerpoint/2010/main" val="354345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Performance of VAR </a:t>
            </a:r>
          </a:p>
        </p:txBody>
      </p:sp>
      <p:pic>
        <p:nvPicPr>
          <p:cNvPr id="7" name="Graphic 6">
            <a:extLst>
              <a:ext uri="{FF2B5EF4-FFF2-40B4-BE49-F238E27FC236}">
                <a16:creationId xmlns:a16="http://schemas.microsoft.com/office/drawing/2014/main" id="{BEC4A0BD-A96F-0062-9707-F7C4D6563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6852" y="1179864"/>
            <a:ext cx="6670295" cy="4498272"/>
          </a:xfrm>
          <a:prstGeom prst="rect">
            <a:avLst/>
          </a:prstGeom>
        </p:spPr>
      </p:pic>
    </p:spTree>
    <p:extLst>
      <p:ext uri="{BB962C8B-B14F-4D97-AF65-F5344CB8AC3E}">
        <p14:creationId xmlns:p14="http://schemas.microsoft.com/office/powerpoint/2010/main" val="2558121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Performance of Facebook Prophet</a:t>
            </a:r>
          </a:p>
        </p:txBody>
      </p:sp>
      <p:pic>
        <p:nvPicPr>
          <p:cNvPr id="5" name="Graphic 4">
            <a:extLst>
              <a:ext uri="{FF2B5EF4-FFF2-40B4-BE49-F238E27FC236}">
                <a16:creationId xmlns:a16="http://schemas.microsoft.com/office/drawing/2014/main" id="{5F9EE381-7FAA-C4C2-21E7-3A021230F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738" y="1457607"/>
            <a:ext cx="6540523" cy="4410757"/>
          </a:xfrm>
          <a:prstGeom prst="rect">
            <a:avLst/>
          </a:prstGeom>
        </p:spPr>
      </p:pic>
    </p:spTree>
    <p:extLst>
      <p:ext uri="{BB962C8B-B14F-4D97-AF65-F5344CB8AC3E}">
        <p14:creationId xmlns:p14="http://schemas.microsoft.com/office/powerpoint/2010/main" val="120278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Impact of history time steps Deep Learning</a:t>
            </a:r>
          </a:p>
        </p:txBody>
      </p:sp>
      <p:pic>
        <p:nvPicPr>
          <p:cNvPr id="12" name="Graphic 11">
            <a:extLst>
              <a:ext uri="{FF2B5EF4-FFF2-40B4-BE49-F238E27FC236}">
                <a16:creationId xmlns:a16="http://schemas.microsoft.com/office/drawing/2014/main" id="{71ED145C-4961-0E94-2D7C-0918D6652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123" y="3603501"/>
            <a:ext cx="3997234" cy="2743200"/>
          </a:xfrm>
          <a:prstGeom prst="rect">
            <a:avLst/>
          </a:prstGeom>
        </p:spPr>
      </p:pic>
      <p:pic>
        <p:nvPicPr>
          <p:cNvPr id="14" name="Graphic 13">
            <a:extLst>
              <a:ext uri="{FF2B5EF4-FFF2-40B4-BE49-F238E27FC236}">
                <a16:creationId xmlns:a16="http://schemas.microsoft.com/office/drawing/2014/main" id="{B99B448C-413B-9A8D-588C-551697A57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3496" y="860301"/>
            <a:ext cx="4067774" cy="2743200"/>
          </a:xfrm>
          <a:prstGeom prst="rect">
            <a:avLst/>
          </a:prstGeom>
        </p:spPr>
      </p:pic>
      <p:pic>
        <p:nvPicPr>
          <p:cNvPr id="16" name="Graphic 15">
            <a:extLst>
              <a:ext uri="{FF2B5EF4-FFF2-40B4-BE49-F238E27FC236}">
                <a16:creationId xmlns:a16="http://schemas.microsoft.com/office/drawing/2014/main" id="{246B0909-F936-308F-138B-1D942DC904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583" y="860301"/>
            <a:ext cx="4067774" cy="2743200"/>
          </a:xfrm>
          <a:prstGeom prst="rect">
            <a:avLst/>
          </a:prstGeom>
        </p:spPr>
      </p:pic>
      <p:pic>
        <p:nvPicPr>
          <p:cNvPr id="18" name="Graphic 17">
            <a:extLst>
              <a:ext uri="{FF2B5EF4-FFF2-40B4-BE49-F238E27FC236}">
                <a16:creationId xmlns:a16="http://schemas.microsoft.com/office/drawing/2014/main" id="{421E7A3F-4630-CBD5-64DA-9E6A53EF1F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0883" y="3603501"/>
            <a:ext cx="4235534" cy="2447049"/>
          </a:xfrm>
          <a:prstGeom prst="rect">
            <a:avLst/>
          </a:prstGeom>
        </p:spPr>
      </p:pic>
    </p:spTree>
    <p:extLst>
      <p:ext uri="{BB962C8B-B14F-4D97-AF65-F5344CB8AC3E}">
        <p14:creationId xmlns:p14="http://schemas.microsoft.com/office/powerpoint/2010/main" val="222578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Impact of history time steps Deep Learning</a:t>
            </a:r>
          </a:p>
        </p:txBody>
      </p:sp>
      <p:pic>
        <p:nvPicPr>
          <p:cNvPr id="12" name="Graphic 11">
            <a:extLst>
              <a:ext uri="{FF2B5EF4-FFF2-40B4-BE49-F238E27FC236}">
                <a16:creationId xmlns:a16="http://schemas.microsoft.com/office/drawing/2014/main" id="{71ED145C-4961-0E94-2D7C-0918D6652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123" y="3603501"/>
            <a:ext cx="3997234" cy="2743200"/>
          </a:xfrm>
          <a:prstGeom prst="rect">
            <a:avLst/>
          </a:prstGeom>
        </p:spPr>
      </p:pic>
      <p:pic>
        <p:nvPicPr>
          <p:cNvPr id="14" name="Graphic 13">
            <a:extLst>
              <a:ext uri="{FF2B5EF4-FFF2-40B4-BE49-F238E27FC236}">
                <a16:creationId xmlns:a16="http://schemas.microsoft.com/office/drawing/2014/main" id="{B99B448C-413B-9A8D-588C-551697A57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3496" y="860301"/>
            <a:ext cx="4067774" cy="2743200"/>
          </a:xfrm>
          <a:prstGeom prst="rect">
            <a:avLst/>
          </a:prstGeom>
        </p:spPr>
      </p:pic>
      <p:pic>
        <p:nvPicPr>
          <p:cNvPr id="16" name="Graphic 15">
            <a:extLst>
              <a:ext uri="{FF2B5EF4-FFF2-40B4-BE49-F238E27FC236}">
                <a16:creationId xmlns:a16="http://schemas.microsoft.com/office/drawing/2014/main" id="{246B0909-F936-308F-138B-1D942DC904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583" y="860301"/>
            <a:ext cx="4067774" cy="2743200"/>
          </a:xfrm>
          <a:prstGeom prst="rect">
            <a:avLst/>
          </a:prstGeom>
        </p:spPr>
      </p:pic>
      <p:pic>
        <p:nvPicPr>
          <p:cNvPr id="18" name="Graphic 17">
            <a:extLst>
              <a:ext uri="{FF2B5EF4-FFF2-40B4-BE49-F238E27FC236}">
                <a16:creationId xmlns:a16="http://schemas.microsoft.com/office/drawing/2014/main" id="{421E7A3F-4630-CBD5-64DA-9E6A53EF1F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0883" y="3603501"/>
            <a:ext cx="4235534" cy="2447049"/>
          </a:xfrm>
          <a:prstGeom prst="rect">
            <a:avLst/>
          </a:prstGeom>
        </p:spPr>
      </p:pic>
      <p:pic>
        <p:nvPicPr>
          <p:cNvPr id="4" name="Picture 3" descr="Graphical user interface, chart&#10;&#10;Description automatically generated">
            <a:extLst>
              <a:ext uri="{FF2B5EF4-FFF2-40B4-BE49-F238E27FC236}">
                <a16:creationId xmlns:a16="http://schemas.microsoft.com/office/drawing/2014/main" id="{EEC6CCE2-A9C1-0E85-9DE7-CC369E6006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83" y="1905000"/>
            <a:ext cx="9144000" cy="3048000"/>
          </a:xfrm>
          <a:prstGeom prst="rect">
            <a:avLst/>
          </a:prstGeom>
        </p:spPr>
      </p:pic>
    </p:spTree>
    <p:extLst>
      <p:ext uri="{BB962C8B-B14F-4D97-AF65-F5344CB8AC3E}">
        <p14:creationId xmlns:p14="http://schemas.microsoft.com/office/powerpoint/2010/main" val="31312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Effect of clipping technique</a:t>
            </a:r>
          </a:p>
        </p:txBody>
      </p:sp>
      <p:pic>
        <p:nvPicPr>
          <p:cNvPr id="5" name="Picture 4">
            <a:extLst>
              <a:ext uri="{FF2B5EF4-FFF2-40B4-BE49-F238E27FC236}">
                <a16:creationId xmlns:a16="http://schemas.microsoft.com/office/drawing/2014/main" id="{01E1CCD6-8F81-B063-76B4-88689A07B8E6}"/>
              </a:ext>
            </a:extLst>
          </p:cNvPr>
          <p:cNvPicPr>
            <a:picLocks noChangeAspect="1"/>
          </p:cNvPicPr>
          <p:nvPr/>
        </p:nvPicPr>
        <p:blipFill>
          <a:blip r:embed="rId3"/>
          <a:stretch>
            <a:fillRect/>
          </a:stretch>
        </p:blipFill>
        <p:spPr>
          <a:xfrm>
            <a:off x="399326" y="732397"/>
            <a:ext cx="8345347" cy="5393206"/>
          </a:xfrm>
          <a:prstGeom prst="rect">
            <a:avLst/>
          </a:prstGeom>
        </p:spPr>
      </p:pic>
    </p:spTree>
    <p:extLst>
      <p:ext uri="{BB962C8B-B14F-4D97-AF65-F5344CB8AC3E}">
        <p14:creationId xmlns:p14="http://schemas.microsoft.com/office/powerpoint/2010/main" val="1940656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Effect of clipping technique</a:t>
            </a:r>
          </a:p>
        </p:txBody>
      </p:sp>
      <p:pic>
        <p:nvPicPr>
          <p:cNvPr id="8" name="Picture 7">
            <a:extLst>
              <a:ext uri="{FF2B5EF4-FFF2-40B4-BE49-F238E27FC236}">
                <a16:creationId xmlns:a16="http://schemas.microsoft.com/office/drawing/2014/main" id="{BC615937-2C3A-893B-399A-069EDD62B8A1}"/>
              </a:ext>
            </a:extLst>
          </p:cNvPr>
          <p:cNvPicPr>
            <a:picLocks noChangeAspect="1"/>
          </p:cNvPicPr>
          <p:nvPr/>
        </p:nvPicPr>
        <p:blipFill>
          <a:blip r:embed="rId3"/>
          <a:stretch>
            <a:fillRect/>
          </a:stretch>
        </p:blipFill>
        <p:spPr>
          <a:xfrm>
            <a:off x="659757" y="1061015"/>
            <a:ext cx="7824485" cy="5056209"/>
          </a:xfrm>
          <a:prstGeom prst="rect">
            <a:avLst/>
          </a:prstGeom>
        </p:spPr>
      </p:pic>
    </p:spTree>
    <p:extLst>
      <p:ext uri="{BB962C8B-B14F-4D97-AF65-F5344CB8AC3E}">
        <p14:creationId xmlns:p14="http://schemas.microsoft.com/office/powerpoint/2010/main" val="7537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Impact future time steps</a:t>
            </a:r>
          </a:p>
        </p:txBody>
      </p:sp>
      <p:pic>
        <p:nvPicPr>
          <p:cNvPr id="6" name="Picture 5">
            <a:extLst>
              <a:ext uri="{FF2B5EF4-FFF2-40B4-BE49-F238E27FC236}">
                <a16:creationId xmlns:a16="http://schemas.microsoft.com/office/drawing/2014/main" id="{6A464E25-8372-C98A-7C4B-0A67B1AF7263}"/>
              </a:ext>
            </a:extLst>
          </p:cNvPr>
          <p:cNvPicPr>
            <a:picLocks noChangeAspect="1"/>
          </p:cNvPicPr>
          <p:nvPr/>
        </p:nvPicPr>
        <p:blipFill>
          <a:blip r:embed="rId3"/>
          <a:stretch>
            <a:fillRect/>
          </a:stretch>
        </p:blipFill>
        <p:spPr>
          <a:xfrm>
            <a:off x="1034953" y="1288269"/>
            <a:ext cx="7074093" cy="4620162"/>
          </a:xfrm>
          <a:prstGeom prst="rect">
            <a:avLst/>
          </a:prstGeom>
        </p:spPr>
      </p:pic>
    </p:spTree>
    <p:extLst>
      <p:ext uri="{BB962C8B-B14F-4D97-AF65-F5344CB8AC3E}">
        <p14:creationId xmlns:p14="http://schemas.microsoft.com/office/powerpoint/2010/main" val="190576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566720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Forecast vs Actual</a:t>
            </a:r>
          </a:p>
        </p:txBody>
      </p:sp>
      <p:pic>
        <p:nvPicPr>
          <p:cNvPr id="6" name="Graphic 5">
            <a:extLst>
              <a:ext uri="{FF2B5EF4-FFF2-40B4-BE49-F238E27FC236}">
                <a16:creationId xmlns:a16="http://schemas.microsoft.com/office/drawing/2014/main" id="{131A8143-F667-7563-59FD-485DD2550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311" y="1062509"/>
            <a:ext cx="7475377" cy="5035596"/>
          </a:xfrm>
          <a:prstGeom prst="rect">
            <a:avLst/>
          </a:prstGeom>
        </p:spPr>
      </p:pic>
    </p:spTree>
    <p:extLst>
      <p:ext uri="{BB962C8B-B14F-4D97-AF65-F5344CB8AC3E}">
        <p14:creationId xmlns:p14="http://schemas.microsoft.com/office/powerpoint/2010/main" val="19107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Endurance of Deep Learning models</a:t>
            </a:r>
          </a:p>
        </p:txBody>
      </p:sp>
      <p:pic>
        <p:nvPicPr>
          <p:cNvPr id="8" name="Graphic 7">
            <a:extLst>
              <a:ext uri="{FF2B5EF4-FFF2-40B4-BE49-F238E27FC236}">
                <a16:creationId xmlns:a16="http://schemas.microsoft.com/office/drawing/2014/main" id="{2EEDED6E-C6D8-F369-8AA4-A430D1011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1395" y="808039"/>
            <a:ext cx="4371975" cy="5486400"/>
          </a:xfrm>
          <a:prstGeom prst="rect">
            <a:avLst/>
          </a:prstGeom>
        </p:spPr>
      </p:pic>
      <p:pic>
        <p:nvPicPr>
          <p:cNvPr id="12" name="Graphic 11">
            <a:extLst>
              <a:ext uri="{FF2B5EF4-FFF2-40B4-BE49-F238E27FC236}">
                <a16:creationId xmlns:a16="http://schemas.microsoft.com/office/drawing/2014/main" id="{2DA83FBD-F185-C451-94B9-0B42A9524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31" y="808039"/>
            <a:ext cx="4371975" cy="5486400"/>
          </a:xfrm>
          <a:prstGeom prst="rect">
            <a:avLst/>
          </a:prstGeom>
        </p:spPr>
      </p:pic>
    </p:spTree>
    <p:extLst>
      <p:ext uri="{BB962C8B-B14F-4D97-AF65-F5344CB8AC3E}">
        <p14:creationId xmlns:p14="http://schemas.microsoft.com/office/powerpoint/2010/main" val="2271915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3818224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Conclusion</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11229"/>
            <a:ext cx="8067554" cy="6210098"/>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In this project, we have:</a:t>
            </a:r>
          </a:p>
          <a:p>
            <a:pPr marL="800100" lvl="1"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Studied about different machine learning models for multivariate time-series problem. </a:t>
            </a:r>
          </a:p>
          <a:p>
            <a:pPr marL="800100" lvl="1"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Built experimental scenarios to test the performance of different approaches in a multivariate time-series problem.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Implication:</a:t>
            </a:r>
          </a:p>
          <a:p>
            <a:pPr marL="800100" lvl="1"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Deep Learning models have better performance than traditional approaches like VAR and Facebook Prophet when forecasting a long-term period.</a:t>
            </a:r>
          </a:p>
          <a:p>
            <a:pPr marL="800100" lvl="1"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Thanks to training a large and seasonal dataset, deep learning models have a high endurance.</a:t>
            </a:r>
          </a:p>
          <a:p>
            <a:pPr marL="342900" indent="-342900">
              <a:lnSpc>
                <a:spcPct val="125000"/>
              </a:lnSpc>
              <a:buFont typeface="Wingdings" panose="05000000000000000000" pitchFamily="2" charset="2"/>
              <a:buChar char="v"/>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lIns="91440" tIns="45720" rIns="91440" bIns="45720" anchor="t"/>
          <a:lstStyle/>
          <a:p>
            <a:r>
              <a:rPr lang="en-US">
                <a:latin typeface="+mj-lt"/>
                <a:ea typeface="Lato"/>
                <a:cs typeface="Lato"/>
              </a:rPr>
              <a:t>Contributors</a:t>
            </a:r>
            <a:endParaRPr lang="en-US"/>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11229"/>
            <a:ext cx="8067554" cy="5440657"/>
          </a:xfrm>
          <a:prstGeom prst="rect">
            <a:avLst/>
          </a:prstGeom>
          <a:noFill/>
        </p:spPr>
        <p:txBody>
          <a:bodyPr wrap="square" lIns="91440" tIns="45720" rIns="91440" bIns="45720" rtlCol="0" anchor="t">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a:cs typeface="arial"/>
              </a:rPr>
              <a:t>Ta Huu Binh: Write source code of all models, design test scenarios, visualize results, evaluate model performance.</a:t>
            </a:r>
          </a:p>
          <a:p>
            <a:pPr marL="342900" indent="-342900">
              <a:lnSpc>
                <a:spcPct val="125000"/>
              </a:lnSpc>
              <a:buFont typeface="Wingdings" panose="05000000000000000000" pitchFamily="2" charset="2"/>
              <a:buChar char="v"/>
            </a:pPr>
            <a:r>
              <a:rPr lang="en-US" sz="2000" dirty="0">
                <a:solidFill>
                  <a:srgbClr val="333333"/>
                </a:solidFill>
                <a:latin typeface="arial"/>
                <a:cs typeface="arial"/>
              </a:rPr>
              <a:t>Tran Trong Hiep</a:t>
            </a:r>
          </a:p>
          <a:p>
            <a:pPr lvl="1">
              <a:lnSpc>
                <a:spcPct val="125000"/>
              </a:lnSpc>
            </a:pPr>
            <a:r>
              <a:rPr lang="en-US" sz="2000" dirty="0">
                <a:solidFill>
                  <a:srgbClr val="333333"/>
                </a:solidFill>
                <a:latin typeface="arial"/>
                <a:cs typeface="arial"/>
              </a:rPr>
              <a:t>Research, install and experimental run LSTM, Stacked LSTM, </a:t>
            </a:r>
            <a:r>
              <a:rPr lang="en-US" sz="2000" dirty="0" err="1">
                <a:solidFill>
                  <a:srgbClr val="333333"/>
                </a:solidFill>
                <a:latin typeface="arial"/>
                <a:cs typeface="arial"/>
              </a:rPr>
              <a:t>BiLSTM</a:t>
            </a:r>
            <a:r>
              <a:rPr lang="en-US" sz="2000" dirty="0">
                <a:solidFill>
                  <a:srgbClr val="333333"/>
                </a:solidFill>
                <a:latin typeface="arial"/>
                <a:cs typeface="arial"/>
              </a:rPr>
              <a:t> model.</a:t>
            </a:r>
          </a:p>
          <a:p>
            <a:pPr lvl="1">
              <a:lnSpc>
                <a:spcPct val="125000"/>
              </a:lnSpc>
            </a:pPr>
            <a:r>
              <a:rPr lang="en-US" sz="2000" dirty="0">
                <a:solidFill>
                  <a:srgbClr val="333333"/>
                </a:solidFill>
                <a:latin typeface="arial"/>
                <a:cs typeface="arial"/>
              </a:rPr>
              <a:t>Research loss functions (MAE, RMSE, MAPE).</a:t>
            </a:r>
          </a:p>
          <a:p>
            <a:pPr lvl="1">
              <a:lnSpc>
                <a:spcPct val="125000"/>
              </a:lnSpc>
            </a:pPr>
            <a:r>
              <a:rPr lang="en-US" sz="2000" dirty="0">
                <a:solidFill>
                  <a:srgbClr val="333333"/>
                </a:solidFill>
                <a:latin typeface="arial"/>
                <a:cs typeface="arial"/>
              </a:rPr>
              <a:t>Evaluate performance and compare to  other models.</a:t>
            </a:r>
            <a:endParaRPr lang="en-US" dirty="0"/>
          </a:p>
          <a:p>
            <a:pPr marL="342900" indent="-342900">
              <a:lnSpc>
                <a:spcPct val="125000"/>
              </a:lnSpc>
              <a:buFont typeface="Wingdings" panose="05000000000000000000" pitchFamily="2" charset="2"/>
              <a:buChar char="v"/>
            </a:pPr>
            <a:r>
              <a:rPr lang="en-US" sz="2000" dirty="0">
                <a:solidFill>
                  <a:srgbClr val="333333"/>
                </a:solidFill>
                <a:latin typeface="arial"/>
                <a:cs typeface="arial"/>
              </a:rPr>
              <a:t>Ha Duc Tuan: </a:t>
            </a:r>
            <a:r>
              <a:rPr lang="en-US" sz="2000" dirty="0">
                <a:solidFill>
                  <a:srgbClr val="333333"/>
                </a:solidFill>
                <a:latin typeface="Arial"/>
                <a:cs typeface="Arial"/>
              </a:rPr>
              <a:t>Research, install and experimental run </a:t>
            </a:r>
            <a:r>
              <a:rPr lang="en-US" sz="2000" dirty="0" err="1">
                <a:ea typeface="+mn-lt"/>
                <a:cs typeface="+mn-lt"/>
              </a:rPr>
              <a:t>FacebookProphet</a:t>
            </a:r>
            <a:r>
              <a:rPr lang="en-US" sz="2000" dirty="0">
                <a:solidFill>
                  <a:srgbClr val="333333"/>
                </a:solidFill>
                <a:latin typeface="Arial"/>
                <a:cs typeface="Arial"/>
              </a:rPr>
              <a:t>, </a:t>
            </a:r>
            <a:r>
              <a:rPr lang="en-US" sz="2000" dirty="0">
                <a:ea typeface="+mn-lt"/>
                <a:cs typeface="+mn-lt"/>
              </a:rPr>
              <a:t>Auto-encoder LSTM.</a:t>
            </a:r>
          </a:p>
          <a:p>
            <a:pPr marL="342900" indent="-342900">
              <a:lnSpc>
                <a:spcPct val="125000"/>
              </a:lnSpc>
              <a:buFont typeface="Wingdings"/>
              <a:buChar char="v"/>
            </a:pPr>
            <a:r>
              <a:rPr lang="en-US" sz="2000" dirty="0">
                <a:solidFill>
                  <a:srgbClr val="333333"/>
                </a:solidFill>
                <a:latin typeface="arial"/>
                <a:cs typeface="arial"/>
              </a:rPr>
              <a:t>Nguyen Van Trung: </a:t>
            </a:r>
            <a:r>
              <a:rPr lang="en-US" sz="2000" dirty="0">
                <a:solidFill>
                  <a:srgbClr val="333333"/>
                </a:solidFill>
                <a:latin typeface="Arial"/>
                <a:cs typeface="Arial"/>
              </a:rPr>
              <a:t>Research, install and experimental run VAR, Attention LSTM, GRU model.</a:t>
            </a:r>
            <a:endParaRPr lang="en-US" sz="2000" dirty="0">
              <a:ea typeface="+mn-lt"/>
              <a:cs typeface="+mn-lt"/>
            </a:endParaRPr>
          </a:p>
          <a:p>
            <a:pPr marL="342900" indent="-342900">
              <a:lnSpc>
                <a:spcPct val="125000"/>
              </a:lnSpc>
              <a:buFont typeface="Wingdings" panose="05000000000000000000" pitchFamily="2" charset="2"/>
              <a:buChar char="v"/>
            </a:pPr>
            <a:endParaRPr lang="en-US" sz="2000" dirty="0">
              <a:solidFill>
                <a:srgbClr val="333333"/>
              </a:solidFill>
              <a:latin typeface="arial"/>
              <a:cs typeface="arial"/>
            </a:endParaRPr>
          </a:p>
          <a:p>
            <a:pPr>
              <a:lnSpc>
                <a:spcPct val="125000"/>
              </a:lnSpc>
            </a:pPr>
            <a:endParaRPr lang="en-US" sz="2000" dirty="0">
              <a:solidFill>
                <a:srgbClr val="333333"/>
              </a:solidFill>
              <a:latin typeface="arial"/>
              <a:cs typeface="arial"/>
            </a:endParaRPr>
          </a:p>
          <a:p>
            <a:pPr marL="342900" indent="-342900">
              <a:lnSpc>
                <a:spcPct val="125000"/>
              </a:lnSpc>
              <a:buFont typeface="Wingdings" panose="05000000000000000000" pitchFamily="2" charset="2"/>
              <a:buChar char="v"/>
            </a:pPr>
            <a:endParaRPr lang="en-US" sz="2000" dirty="0">
              <a:solidFill>
                <a:srgbClr val="333333"/>
              </a:solidFill>
              <a:latin typeface="arial"/>
              <a:cs typeface="arial"/>
            </a:endParaRPr>
          </a:p>
        </p:txBody>
      </p:sp>
    </p:spTree>
    <p:extLst>
      <p:ext uri="{BB962C8B-B14F-4D97-AF65-F5344CB8AC3E}">
        <p14:creationId xmlns:p14="http://schemas.microsoft.com/office/powerpoint/2010/main" val="341867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9432B427-5C35-5979-422F-BE2028DF553F}"/>
              </a:ext>
            </a:extLst>
          </p:cNvPr>
          <p:cNvPicPr>
            <a:picLocks noChangeAspect="1"/>
          </p:cNvPicPr>
          <p:nvPr/>
        </p:nvPicPr>
        <p:blipFill rotWithShape="1">
          <a:blip r:embed="rId3">
            <a:extLst>
              <a:ext uri="{28A0092B-C50C-407E-A947-70E740481C1C}">
                <a14:useLocalDpi xmlns:a14="http://schemas.microsoft.com/office/drawing/2010/main" val="0"/>
              </a:ext>
            </a:extLst>
          </a:blip>
          <a:srcRect l="141" t="4131" r="-141" b="9016"/>
          <a:stretch/>
        </p:blipFill>
        <p:spPr>
          <a:xfrm>
            <a:off x="2536997" y="3429000"/>
            <a:ext cx="6904489" cy="2998383"/>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582537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Electricity load forecasting is a key task for the effective operation and planning of power systems.</a:t>
            </a:r>
          </a:p>
          <a:p>
            <a:pPr marL="342900" indent="-342900" algn="just">
              <a:lnSpc>
                <a:spcPct val="125000"/>
              </a:lnSpc>
              <a:buFont typeface="Wingdings" panose="05000000000000000000" pitchFamily="2" charset="2"/>
              <a:buChar char="v"/>
            </a:pPr>
            <a:r>
              <a:rPr lang="en-US" sz="2000" b="1" dirty="0">
                <a:latin typeface="Arial" panose="020B0604020202020204" pitchFamily="34" charset="0"/>
                <a:cs typeface="Arial" panose="020B0604020202020204" pitchFamily="34" charset="0"/>
              </a:rPr>
              <a:t>Panama Electricity Load Forecasting </a:t>
            </a:r>
            <a:r>
              <a:rPr lang="en-US" sz="2000" b="0" i="0" dirty="0">
                <a:solidFill>
                  <a:srgbClr val="000000"/>
                </a:solidFill>
                <a:effectLst/>
              </a:rPr>
              <a:t>is a </a:t>
            </a:r>
            <a:r>
              <a:rPr lang="en-US" sz="2000" dirty="0">
                <a:latin typeface="Arial" panose="020B0604020202020204" pitchFamily="34" charset="0"/>
                <a:cs typeface="Arial" panose="020B0604020202020204" pitchFamily="34" charset="0"/>
              </a:rPr>
              <a:t>time-series problem to </a:t>
            </a:r>
            <a:r>
              <a:rPr lang="en-US" sz="2000" b="0" i="0" dirty="0">
                <a:solidFill>
                  <a:srgbClr val="000000"/>
                </a:solidFill>
                <a:effectLst/>
              </a:rPr>
              <a:t>forecast the national electricity load. </a:t>
            </a:r>
          </a:p>
          <a:p>
            <a:pPr marL="342900" indent="-342900" algn="just">
              <a:lnSpc>
                <a:spcPct val="125000"/>
              </a:lnSpc>
              <a:buFont typeface="Wingdings" panose="05000000000000000000" pitchFamily="2" charset="2"/>
              <a:buChar char="v"/>
            </a:pPr>
            <a:r>
              <a:rPr lang="en-US" sz="2000" b="0" i="0" dirty="0">
                <a:solidFill>
                  <a:srgbClr val="000000"/>
                </a:solidFill>
                <a:effectLst/>
              </a:rPr>
              <a:t>The underlying intention of time series forecasting is determining how target variables will change in the future by observing historical data from the time perspective, defining the patterns, and yielding short or long-term </a:t>
            </a:r>
          </a:p>
          <a:p>
            <a:pPr algn="just">
              <a:lnSpc>
                <a:spcPct val="125000"/>
              </a:lnSpc>
            </a:pPr>
            <a:r>
              <a:rPr lang="en-US" sz="2000" dirty="0">
                <a:solidFill>
                  <a:srgbClr val="000000"/>
                </a:solidFill>
              </a:rPr>
              <a:t>     </a:t>
            </a:r>
            <a:r>
              <a:rPr lang="en-US" sz="2000" b="0" i="0" dirty="0">
                <a:solidFill>
                  <a:srgbClr val="000000"/>
                </a:solidFill>
                <a:effectLst/>
              </a:rPr>
              <a:t>predictions on how </a:t>
            </a:r>
          </a:p>
          <a:p>
            <a:pPr algn="just">
              <a:lnSpc>
                <a:spcPct val="125000"/>
              </a:lnSpc>
            </a:pPr>
            <a:r>
              <a:rPr lang="en-US" sz="2000" dirty="0">
                <a:solidFill>
                  <a:srgbClr val="000000"/>
                </a:solidFill>
              </a:rPr>
              <a:t>     </a:t>
            </a:r>
            <a:r>
              <a:rPr lang="en-US" sz="2000" b="0" i="0" dirty="0">
                <a:solidFill>
                  <a:srgbClr val="000000"/>
                </a:solidFill>
                <a:effectLst/>
              </a:rPr>
              <a:t>change occurs – </a:t>
            </a:r>
          </a:p>
          <a:p>
            <a:pPr algn="just">
              <a:lnSpc>
                <a:spcPct val="125000"/>
              </a:lnSpc>
            </a:pPr>
            <a:r>
              <a:rPr lang="en-US" sz="2000" dirty="0">
                <a:solidFill>
                  <a:srgbClr val="000000"/>
                </a:solidFill>
              </a:rPr>
              <a:t>     </a:t>
            </a:r>
            <a:r>
              <a:rPr lang="en-US" sz="2000" b="0" i="0" dirty="0">
                <a:solidFill>
                  <a:srgbClr val="000000"/>
                </a:solidFill>
                <a:effectLst/>
              </a:rPr>
              <a:t>considering the </a:t>
            </a:r>
          </a:p>
          <a:p>
            <a:pPr algn="just">
              <a:lnSpc>
                <a:spcPct val="125000"/>
              </a:lnSpc>
            </a:pPr>
            <a:r>
              <a:rPr lang="en-US" sz="2000" dirty="0">
                <a:solidFill>
                  <a:srgbClr val="000000"/>
                </a:solidFill>
              </a:rPr>
              <a:t>     </a:t>
            </a:r>
            <a:r>
              <a:rPr lang="en-US" sz="2000" b="0" i="0" dirty="0">
                <a:solidFill>
                  <a:srgbClr val="000000"/>
                </a:solidFill>
                <a:effectLst/>
              </a:rPr>
              <a:t>captured patterns.</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Time series forecasting problem </a:t>
            </a:r>
          </a:p>
        </p:txBody>
      </p:sp>
    </p:spTree>
    <p:extLst>
      <p:ext uri="{BB962C8B-B14F-4D97-AF65-F5344CB8AC3E}">
        <p14:creationId xmlns:p14="http://schemas.microsoft.com/office/powerpoint/2010/main" val="4080263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Taxonomies</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659481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Inputs vs. Outputs</a:t>
            </a:r>
          </a:p>
          <a:p>
            <a:pPr marL="800100" lvl="1" indent="-342900" algn="just">
              <a:lnSpc>
                <a:spcPct val="125000"/>
              </a:lnSpc>
              <a:buFont typeface="Arial" panose="020B0604020202020204" pitchFamily="34" charset="0"/>
              <a:buChar char="•"/>
            </a:pPr>
            <a:r>
              <a:rPr lang="en-US" sz="2000" dirty="0">
                <a:solidFill>
                  <a:srgbClr val="333333"/>
                </a:solidFill>
                <a:latin typeface="arial" panose="020B0604020202020204" pitchFamily="34" charset="0"/>
              </a:rPr>
              <a:t>Inputs: history time steps (1h).</a:t>
            </a:r>
          </a:p>
          <a:p>
            <a:pPr marL="800100" lvl="1" indent="-342900" algn="just">
              <a:lnSpc>
                <a:spcPct val="125000"/>
              </a:lnSpc>
              <a:buFont typeface="Arial" panose="020B0604020202020204" pitchFamily="34" charset="0"/>
              <a:buChar char="•"/>
            </a:pPr>
            <a:r>
              <a:rPr lang="en-US" sz="2000" dirty="0">
                <a:solidFill>
                  <a:srgbClr val="333333"/>
                </a:solidFill>
                <a:latin typeface="arial" panose="020B0604020202020204" pitchFamily="34" charset="0"/>
              </a:rPr>
              <a:t>Outputs: future time steps (1h).</a:t>
            </a:r>
          </a:p>
          <a:p>
            <a:pPr marL="342900" indent="-342900" algn="just">
              <a:lnSpc>
                <a:spcPct val="125000"/>
              </a:lnSpc>
              <a:buFont typeface="Courier New" panose="02070309020205020404" pitchFamily="49" charset="0"/>
              <a:buChar char="o"/>
            </a:pPr>
            <a:r>
              <a:rPr lang="en-US" sz="2000" b="0" i="0" dirty="0">
                <a:effectLst/>
                <a:latin typeface="Arial" panose="020B0604020202020204" pitchFamily="34" charset="0"/>
              </a:rPr>
              <a:t>Endogenous vs. Exogenous</a:t>
            </a:r>
          </a:p>
          <a:p>
            <a:pPr marL="800100" lvl="1" indent="-342900" algn="just">
              <a:lnSpc>
                <a:spcPct val="125000"/>
              </a:lnSpc>
              <a:buFont typeface="Arial" panose="020B0604020202020204" pitchFamily="34" charset="0"/>
              <a:buChar char="•"/>
            </a:pPr>
            <a:r>
              <a:rPr lang="en-US" sz="2000" b="0" i="0" dirty="0">
                <a:effectLst/>
                <a:latin typeface="Arial" panose="020B0604020202020204" pitchFamily="34" charset="0"/>
              </a:rPr>
              <a:t>Exogenous: school day, holiday.</a:t>
            </a:r>
          </a:p>
          <a:p>
            <a:pPr marL="800100" lvl="1" indent="-342900" algn="just">
              <a:lnSpc>
                <a:spcPct val="125000"/>
              </a:lnSpc>
              <a:buFont typeface="Arial" panose="020B0604020202020204" pitchFamily="34" charset="0"/>
              <a:buChar char="•"/>
            </a:pPr>
            <a:r>
              <a:rPr lang="en-US" sz="2000" b="0" i="0" dirty="0">
                <a:effectLst/>
                <a:latin typeface="Arial" panose="020B0604020202020204" pitchFamily="34" charset="0"/>
              </a:rPr>
              <a:t>Exogenous: others</a:t>
            </a:r>
          </a:p>
          <a:p>
            <a:pPr marL="342900" indent="-342900" algn="just">
              <a:lnSpc>
                <a:spcPct val="125000"/>
              </a:lnSpc>
              <a:buFont typeface="Courier New" panose="02070309020205020404" pitchFamily="49" charset="0"/>
              <a:buChar char="o"/>
            </a:pPr>
            <a:r>
              <a:rPr lang="en-US" sz="2000" b="1" i="0" dirty="0">
                <a:effectLst/>
                <a:latin typeface="Arial" panose="020B0604020202020204" pitchFamily="34" charset="0"/>
              </a:rPr>
              <a:t>Regression</a:t>
            </a:r>
            <a:r>
              <a:rPr lang="en-US" sz="2000" b="0" i="0" dirty="0">
                <a:effectLst/>
                <a:latin typeface="Arial" panose="020B0604020202020204" pitchFamily="34" charset="0"/>
              </a:rPr>
              <a:t> vs. Classification</a:t>
            </a:r>
          </a:p>
          <a:p>
            <a:pPr marL="342900" indent="-342900" algn="just">
              <a:lnSpc>
                <a:spcPct val="125000"/>
              </a:lnSpc>
              <a:buFont typeface="Courier New" panose="02070309020205020404" pitchFamily="49" charset="0"/>
              <a:buChar char="o"/>
            </a:pPr>
            <a:r>
              <a:rPr lang="en-US" sz="2000" b="0" i="0" dirty="0">
                <a:effectLst/>
                <a:latin typeface="Arial" panose="020B0604020202020204" pitchFamily="34" charset="0"/>
              </a:rPr>
              <a:t>Univariate vs. </a:t>
            </a:r>
            <a:r>
              <a:rPr lang="en-US" sz="2000" b="1" i="0" dirty="0">
                <a:effectLst/>
                <a:latin typeface="Arial" panose="020B0604020202020204" pitchFamily="34" charset="0"/>
              </a:rPr>
              <a:t>Multivariate</a:t>
            </a:r>
          </a:p>
          <a:p>
            <a:pPr marL="342900" indent="-342900" algn="just">
              <a:lnSpc>
                <a:spcPct val="125000"/>
              </a:lnSpc>
              <a:buFont typeface="Courier New" panose="02070309020205020404" pitchFamily="49" charset="0"/>
              <a:buChar char="o"/>
            </a:pPr>
            <a:r>
              <a:rPr lang="en-US" sz="2000" i="0" dirty="0">
                <a:effectLst/>
                <a:latin typeface="Arial" panose="020B0604020202020204" pitchFamily="34" charset="0"/>
              </a:rPr>
              <a:t>Single-step vs. </a:t>
            </a:r>
            <a:r>
              <a:rPr lang="en-US" sz="2000" b="1" i="0" dirty="0">
                <a:effectLst/>
                <a:latin typeface="Arial" panose="020B0604020202020204" pitchFamily="34" charset="0"/>
              </a:rPr>
              <a:t>Multi-step</a:t>
            </a:r>
          </a:p>
          <a:p>
            <a:pPr marL="342900" indent="-342900" algn="just">
              <a:lnSpc>
                <a:spcPct val="125000"/>
              </a:lnSpc>
              <a:buFont typeface="Courier New" panose="02070309020205020404" pitchFamily="49" charset="0"/>
              <a:buChar char="o"/>
            </a:pPr>
            <a:r>
              <a:rPr lang="en-US" sz="2000" b="1" i="0" dirty="0">
                <a:effectLst/>
                <a:latin typeface="Arial" panose="020B0604020202020204" pitchFamily="34" charset="0"/>
              </a:rPr>
              <a:t>Contiguous</a:t>
            </a:r>
            <a:r>
              <a:rPr lang="en-US" sz="2000" b="0" i="0" dirty="0">
                <a:effectLst/>
                <a:latin typeface="Arial" panose="020B0604020202020204" pitchFamily="34" charset="0"/>
              </a:rPr>
              <a:t> vs. </a:t>
            </a:r>
            <a:r>
              <a:rPr lang="en-US" sz="2000" b="0" i="0" dirty="0" err="1">
                <a:effectLst/>
                <a:latin typeface="Arial" panose="020B0604020202020204" pitchFamily="34" charset="0"/>
              </a:rPr>
              <a:t>Discontiguous</a:t>
            </a: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Tree>
    <p:extLst>
      <p:ext uri="{BB962C8B-B14F-4D97-AF65-F5344CB8AC3E}">
        <p14:creationId xmlns:p14="http://schemas.microsoft.com/office/powerpoint/2010/main" val="32289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Models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36892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Panama Electric Load dataset</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4671215"/>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Source: Kaggle </a:t>
            </a:r>
            <a:r>
              <a:rPr lang="en-US" sz="2000" dirty="0">
                <a:solidFill>
                  <a:srgbClr val="333333"/>
                </a:solidFill>
                <a:latin typeface="arial" panose="020B0604020202020204" pitchFamily="34" charset="0"/>
                <a:hlinkClick r:id="rId3"/>
              </a:rPr>
              <a:t>https://www.kaggle.com/datasets/pateljay731/panama-electricity-load-forecasting</a:t>
            </a: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Forecast national electricity load.</a:t>
            </a: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Number of </a:t>
            </a:r>
            <a:r>
              <a:rPr lang="en-US" sz="2000" b="0" i="0" dirty="0">
                <a:effectLst/>
                <a:latin typeface="Arial" panose="020B0604020202020204" pitchFamily="34" charset="0"/>
              </a:rPr>
              <a:t>variables measured</a:t>
            </a:r>
            <a:r>
              <a:rPr lang="en-US" sz="2000" b="0" i="0" dirty="0">
                <a:solidFill>
                  <a:srgbClr val="333333"/>
                </a:solidFill>
                <a:effectLst/>
                <a:latin typeface="arial" panose="020B0604020202020204" pitchFamily="34" charset="0"/>
              </a:rPr>
              <a:t> to forecast: 14</a:t>
            </a: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5" name="Picture 4" descr="Graphical user interface, chart&#10;&#10;Description automatically generated">
            <a:extLst>
              <a:ext uri="{FF2B5EF4-FFF2-40B4-BE49-F238E27FC236}">
                <a16:creationId xmlns:a16="http://schemas.microsoft.com/office/drawing/2014/main" id="{66D55641-AA53-D867-B5BB-06DF0E9F5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09834"/>
            <a:ext cx="9144000" cy="3048000"/>
          </a:xfrm>
          <a:prstGeom prst="rect">
            <a:avLst/>
          </a:prstGeom>
        </p:spPr>
      </p:pic>
    </p:spTree>
    <p:extLst>
      <p:ext uri="{BB962C8B-B14F-4D97-AF65-F5344CB8AC3E}">
        <p14:creationId xmlns:p14="http://schemas.microsoft.com/office/powerpoint/2010/main" val="146687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Temperature and school day through time</a:t>
            </a:r>
          </a:p>
        </p:txBody>
      </p:sp>
      <p:pic>
        <p:nvPicPr>
          <p:cNvPr id="8" name="Picture 7" descr="Chart, line chart, histogram&#10;&#10;Description automatically generated">
            <a:extLst>
              <a:ext uri="{FF2B5EF4-FFF2-40B4-BE49-F238E27FC236}">
                <a16:creationId xmlns:a16="http://schemas.microsoft.com/office/drawing/2014/main" id="{2550F68D-F268-4A73-9633-E4B07CD7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7" y="762838"/>
            <a:ext cx="9097075" cy="3032358"/>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AE6C8AB4-6179-B33B-E5E7-2080AD984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09097"/>
            <a:ext cx="9178869" cy="3059623"/>
          </a:xfrm>
          <a:prstGeom prst="rect">
            <a:avLst/>
          </a:prstGeom>
        </p:spPr>
      </p:pic>
    </p:spTree>
    <p:extLst>
      <p:ext uri="{BB962C8B-B14F-4D97-AF65-F5344CB8AC3E}">
        <p14:creationId xmlns:p14="http://schemas.microsoft.com/office/powerpoint/2010/main" val="25124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Models</a:t>
            </a:r>
          </a:p>
          <a:p>
            <a:pPr marL="971550" lvl="1" indent="-514350">
              <a:lnSpc>
                <a:spcPct val="150000"/>
              </a:lnSpc>
              <a:buFont typeface="+mj-lt"/>
              <a:buAutoNum type="arabicPeriod"/>
            </a:pPr>
            <a:r>
              <a:rPr lang="en-US" sz="2200" dirty="0">
                <a:latin typeface="+mj-lt"/>
              </a:rPr>
              <a:t>Conventional approaches</a:t>
            </a:r>
          </a:p>
          <a:p>
            <a:pPr marL="971550" lvl="1" indent="-514350">
              <a:lnSpc>
                <a:spcPct val="150000"/>
              </a:lnSpc>
              <a:buFont typeface="+mj-lt"/>
              <a:buAutoNum type="arabicPeriod"/>
            </a:pPr>
            <a:r>
              <a:rPr lang="en-US" sz="2200" dirty="0">
                <a:latin typeface="+mj-lt"/>
              </a:rPr>
              <a:t>Deep Learning approaches</a:t>
            </a:r>
          </a:p>
          <a:p>
            <a:pPr marL="514350" indent="-514350">
              <a:lnSpc>
                <a:spcPct val="150000"/>
              </a:lnSpc>
              <a:buFont typeface="+mj-lt"/>
              <a:buAutoNum type="arabicPeriod"/>
            </a:pPr>
            <a:r>
              <a:rPr lang="en-US" sz="2600" dirty="0">
                <a:solidFill>
                  <a:schemeClr val="bg1">
                    <a:lumMod val="85000"/>
                  </a:schemeClr>
                </a:solidFill>
                <a:latin typeface="+mj-lt"/>
              </a:rPr>
              <a:t>Experiments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2061386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5595</TotalTime>
  <Words>3503</Words>
  <Application>Microsoft Office PowerPoint</Application>
  <PresentationFormat>On-screen Show (4:3)</PresentationFormat>
  <Paragraphs>463</Paragraphs>
  <Slides>35</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vt:lpstr>
      <vt:lpstr>Calibri</vt:lpstr>
      <vt:lpstr>Courier New</vt:lpstr>
      <vt:lpstr>Courier New,monospace</vt:lpstr>
      <vt:lpstr>Lato</vt:lpstr>
      <vt:lpstr>Wingdings</vt:lpstr>
      <vt:lpstr>Office Theme</vt:lpstr>
      <vt:lpstr>PowerPoint Presentation</vt:lpstr>
      <vt:lpstr>Contents</vt:lpstr>
      <vt:lpstr>Contents</vt:lpstr>
      <vt:lpstr>Time series forecasting problem </vt:lpstr>
      <vt:lpstr>Taxonomies</vt:lpstr>
      <vt:lpstr>Contents</vt:lpstr>
      <vt:lpstr>Panama Electric Load dataset</vt:lpstr>
      <vt:lpstr>Temperature and school day through time</vt:lpstr>
      <vt:lpstr>Contents</vt:lpstr>
      <vt:lpstr>Vector autoregression (VAR)</vt:lpstr>
      <vt:lpstr>Facebook Prophet (FbProphet)</vt:lpstr>
      <vt:lpstr>Recurrent neural network (RNN)</vt:lpstr>
      <vt:lpstr>Long-short term memory (LSTM)</vt:lpstr>
      <vt:lpstr>Stacked LSTM</vt:lpstr>
      <vt:lpstr>Bidirectional LSTM</vt:lpstr>
      <vt:lpstr>Auto-encoder LSTM</vt:lpstr>
      <vt:lpstr>Attention Mechanism in LSTM</vt:lpstr>
      <vt:lpstr>Gate Recurrent Unit (GRU)</vt:lpstr>
      <vt:lpstr>Contents</vt:lpstr>
      <vt:lpstr>Experimental settings</vt:lpstr>
      <vt:lpstr>Test scenarios</vt:lpstr>
      <vt:lpstr>VAR - Bayesian Information Criterion</vt:lpstr>
      <vt:lpstr>Performance of VAR </vt:lpstr>
      <vt:lpstr>Performance of Facebook Prophet</vt:lpstr>
      <vt:lpstr>Impact of history time steps Deep Learning</vt:lpstr>
      <vt:lpstr>Impact of history time steps Deep Learning</vt:lpstr>
      <vt:lpstr>Effect of clipping technique</vt:lpstr>
      <vt:lpstr>Effect of clipping technique</vt:lpstr>
      <vt:lpstr>Impact future time steps</vt:lpstr>
      <vt:lpstr>Forecast vs Actual</vt:lpstr>
      <vt:lpstr>Endurance of Deep Learning models</vt:lpstr>
      <vt:lpstr>Contents</vt:lpstr>
      <vt:lpstr>Conclusion</vt:lpstr>
      <vt:lpstr>Contributors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379</cp:revision>
  <dcterms:created xsi:type="dcterms:W3CDTF">2021-05-28T04:32:29Z</dcterms:created>
  <dcterms:modified xsi:type="dcterms:W3CDTF">2023-02-14T12:14:04Z</dcterms:modified>
</cp:coreProperties>
</file>